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1" r:id="rId1"/>
  </p:sldMasterIdLst>
  <p:notesMasterIdLst>
    <p:notesMasterId r:id="rId29"/>
  </p:notesMasterIdLst>
  <p:sldIdLst>
    <p:sldId id="256" r:id="rId2"/>
    <p:sldId id="257" r:id="rId3"/>
    <p:sldId id="301" r:id="rId4"/>
    <p:sldId id="296" r:id="rId5"/>
    <p:sldId id="297" r:id="rId6"/>
    <p:sldId id="273" r:id="rId7"/>
    <p:sldId id="293" r:id="rId8"/>
    <p:sldId id="279" r:id="rId9"/>
    <p:sldId id="287" r:id="rId10"/>
    <p:sldId id="262" r:id="rId11"/>
    <p:sldId id="288" r:id="rId12"/>
    <p:sldId id="302" r:id="rId13"/>
    <p:sldId id="264" r:id="rId14"/>
    <p:sldId id="277" r:id="rId15"/>
    <p:sldId id="278" r:id="rId16"/>
    <p:sldId id="292" r:id="rId17"/>
    <p:sldId id="281" r:id="rId18"/>
    <p:sldId id="304" r:id="rId19"/>
    <p:sldId id="303" r:id="rId20"/>
    <p:sldId id="306" r:id="rId21"/>
    <p:sldId id="274" r:id="rId22"/>
    <p:sldId id="307" r:id="rId23"/>
    <p:sldId id="308" r:id="rId24"/>
    <p:sldId id="282" r:id="rId25"/>
    <p:sldId id="280" r:id="rId26"/>
    <p:sldId id="285"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9B5C9"/>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4"/>
    <p:restoredTop sz="80352"/>
  </p:normalViewPr>
  <p:slideViewPr>
    <p:cSldViewPr snapToGrid="0">
      <p:cViewPr varScale="1">
        <p:scale>
          <a:sx n="94" d="100"/>
          <a:sy n="94"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9D155-4972-4559-917F-BCE6845408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735B48-9D4D-4343-B2C5-B4C93E76429F}">
      <dgm:prSet custT="1"/>
      <dgm:spPr/>
      <dgm:t>
        <a:bodyPr/>
        <a:lstStyle/>
        <a:p>
          <a:pPr>
            <a:lnSpc>
              <a:spcPct val="100000"/>
            </a:lnSpc>
          </a:pPr>
          <a:r>
            <a:rPr lang="en-IE" sz="2400" dirty="0">
              <a:latin typeface="Cambria" panose="02040503050406030204" pitchFamily="18" charset="0"/>
            </a:rPr>
            <a:t>Readable &amp; inclusive UI (clear fonts, high contrast)</a:t>
          </a:r>
          <a:endParaRPr lang="en-US" sz="2400" dirty="0">
            <a:latin typeface="Cambria" panose="02040503050406030204" pitchFamily="18" charset="0"/>
          </a:endParaRPr>
        </a:p>
      </dgm:t>
    </dgm:pt>
    <dgm:pt modelId="{F8327B5C-CBC2-420A-9CA5-7914F6F41299}" type="parTrans" cxnId="{64085884-1215-4450-BCE8-7835A4F04746}">
      <dgm:prSet/>
      <dgm:spPr/>
      <dgm:t>
        <a:bodyPr/>
        <a:lstStyle/>
        <a:p>
          <a:endParaRPr lang="en-US" sz="2400"/>
        </a:p>
      </dgm:t>
    </dgm:pt>
    <dgm:pt modelId="{010161C7-45D4-4AA3-A238-7A24EE3BD04F}" type="sibTrans" cxnId="{64085884-1215-4450-BCE8-7835A4F04746}">
      <dgm:prSet/>
      <dgm:spPr/>
      <dgm:t>
        <a:bodyPr/>
        <a:lstStyle/>
        <a:p>
          <a:endParaRPr lang="en-US" sz="2400"/>
        </a:p>
      </dgm:t>
    </dgm:pt>
    <dgm:pt modelId="{8888FDED-4584-4027-B9FE-9DE31BFA72B9}">
      <dgm:prSet custT="1"/>
      <dgm:spPr/>
      <dgm:t>
        <a:bodyPr/>
        <a:lstStyle/>
        <a:p>
          <a:pPr>
            <a:lnSpc>
              <a:spcPct val="100000"/>
            </a:lnSpc>
          </a:pPr>
          <a:r>
            <a:rPr lang="en-IE" sz="2400" dirty="0">
              <a:latin typeface="Cambria" panose="02040503050406030204" pitchFamily="18" charset="0"/>
            </a:rPr>
            <a:t>Easy to navigate to support safe, confident use</a:t>
          </a:r>
          <a:endParaRPr lang="en-US" sz="2400" dirty="0">
            <a:latin typeface="Cambria" panose="02040503050406030204" pitchFamily="18" charset="0"/>
          </a:endParaRPr>
        </a:p>
      </dgm:t>
    </dgm:pt>
    <dgm:pt modelId="{B6351896-1D3C-4D34-9A32-8204CF2CD782}" type="parTrans" cxnId="{72EDBBD9-72FD-45F0-8E9B-F858478A061D}">
      <dgm:prSet/>
      <dgm:spPr/>
      <dgm:t>
        <a:bodyPr/>
        <a:lstStyle/>
        <a:p>
          <a:endParaRPr lang="en-US" sz="2400"/>
        </a:p>
      </dgm:t>
    </dgm:pt>
    <dgm:pt modelId="{0DC8578D-3F2F-426E-A45C-42FA25AE8AAB}" type="sibTrans" cxnId="{72EDBBD9-72FD-45F0-8E9B-F858478A061D}">
      <dgm:prSet/>
      <dgm:spPr/>
      <dgm:t>
        <a:bodyPr/>
        <a:lstStyle/>
        <a:p>
          <a:endParaRPr lang="en-US" sz="2400"/>
        </a:p>
      </dgm:t>
    </dgm:pt>
    <dgm:pt modelId="{40CC869A-2F95-4FEC-94CF-C99662F9650D}">
      <dgm:prSet custT="1"/>
      <dgm:spPr/>
      <dgm:t>
        <a:bodyPr/>
        <a:lstStyle/>
        <a:p>
          <a:pPr>
            <a:lnSpc>
              <a:spcPct val="100000"/>
            </a:lnSpc>
          </a:pPr>
          <a:r>
            <a:rPr lang="en-IE" sz="2400" dirty="0">
              <a:latin typeface="Cambria" panose="02040503050406030204" pitchFamily="18" charset="0"/>
            </a:rPr>
            <a:t>Secure data storage compliant with GDPR</a:t>
          </a:r>
          <a:endParaRPr lang="en-US" sz="2400" dirty="0">
            <a:latin typeface="Cambria" panose="02040503050406030204" pitchFamily="18" charset="0"/>
          </a:endParaRPr>
        </a:p>
      </dgm:t>
    </dgm:pt>
    <dgm:pt modelId="{EC644DB9-E9C4-4119-85A3-750BC790D89E}" type="parTrans" cxnId="{3A43E0A3-A218-42D2-AFE7-87EA2A768E00}">
      <dgm:prSet/>
      <dgm:spPr/>
      <dgm:t>
        <a:bodyPr/>
        <a:lstStyle/>
        <a:p>
          <a:endParaRPr lang="en-US" sz="2400"/>
        </a:p>
      </dgm:t>
    </dgm:pt>
    <dgm:pt modelId="{6401B182-676D-44AD-B7BD-59ED733201C9}" type="sibTrans" cxnId="{3A43E0A3-A218-42D2-AFE7-87EA2A768E00}">
      <dgm:prSet/>
      <dgm:spPr/>
      <dgm:t>
        <a:bodyPr/>
        <a:lstStyle/>
        <a:p>
          <a:endParaRPr lang="en-US" sz="2400"/>
        </a:p>
      </dgm:t>
    </dgm:pt>
    <dgm:pt modelId="{B5301162-D58D-4728-A7D6-1066F80205EC}">
      <dgm:prSet custT="1"/>
      <dgm:spPr/>
      <dgm:t>
        <a:bodyPr/>
        <a:lstStyle/>
        <a:p>
          <a:pPr>
            <a:lnSpc>
              <a:spcPct val="100000"/>
            </a:lnSpc>
          </a:pPr>
          <a:r>
            <a:rPr lang="en-IE" sz="2400" dirty="0">
              <a:latin typeface="Cambria" panose="02040503050406030204" pitchFamily="18" charset="0"/>
            </a:rPr>
            <a:t>Scalable to other cities for future growth</a:t>
          </a:r>
          <a:endParaRPr lang="en-US" sz="2400" dirty="0">
            <a:latin typeface="Cambria" panose="02040503050406030204" pitchFamily="18" charset="0"/>
          </a:endParaRPr>
        </a:p>
      </dgm:t>
    </dgm:pt>
    <dgm:pt modelId="{E36D287E-D6F2-4173-9BC0-BFC2E202C504}" type="parTrans" cxnId="{CAD9E176-C9AE-4F0A-9B31-19647F98A76A}">
      <dgm:prSet/>
      <dgm:spPr/>
      <dgm:t>
        <a:bodyPr/>
        <a:lstStyle/>
        <a:p>
          <a:endParaRPr lang="en-US" sz="2400"/>
        </a:p>
      </dgm:t>
    </dgm:pt>
    <dgm:pt modelId="{D68C68C9-1725-4708-ADEF-F92D75D08035}" type="sibTrans" cxnId="{CAD9E176-C9AE-4F0A-9B31-19647F98A76A}">
      <dgm:prSet/>
      <dgm:spPr/>
      <dgm:t>
        <a:bodyPr/>
        <a:lstStyle/>
        <a:p>
          <a:endParaRPr lang="en-US" sz="2400"/>
        </a:p>
      </dgm:t>
    </dgm:pt>
    <dgm:pt modelId="{64F3628E-1D64-45EF-9105-788C3125CD1C}">
      <dgm:prSet custT="1"/>
      <dgm:spPr/>
      <dgm:t>
        <a:bodyPr/>
        <a:lstStyle/>
        <a:p>
          <a:pPr>
            <a:lnSpc>
              <a:spcPct val="100000"/>
            </a:lnSpc>
          </a:pPr>
          <a:r>
            <a:rPr lang="en-IE" sz="2400" dirty="0">
              <a:latin typeface="Cambria" panose="02040503050406030204" pitchFamily="18" charset="0"/>
            </a:rPr>
            <a:t>Reliable &amp; fast responses to user actions</a:t>
          </a:r>
          <a:endParaRPr lang="en-US" sz="2400" dirty="0">
            <a:latin typeface="Cambria" panose="02040503050406030204" pitchFamily="18" charset="0"/>
          </a:endParaRPr>
        </a:p>
      </dgm:t>
    </dgm:pt>
    <dgm:pt modelId="{4558A1FD-932B-4DDA-B023-FD2236AE336E}" type="parTrans" cxnId="{A4AD7F81-BC5E-4178-BFA6-4F87AF4EAA25}">
      <dgm:prSet/>
      <dgm:spPr/>
      <dgm:t>
        <a:bodyPr/>
        <a:lstStyle/>
        <a:p>
          <a:endParaRPr lang="en-US" sz="2400"/>
        </a:p>
      </dgm:t>
    </dgm:pt>
    <dgm:pt modelId="{7FAFAF14-1C75-40A6-A5EB-23C935104B94}" type="sibTrans" cxnId="{A4AD7F81-BC5E-4178-BFA6-4F87AF4EAA25}">
      <dgm:prSet/>
      <dgm:spPr/>
      <dgm:t>
        <a:bodyPr/>
        <a:lstStyle/>
        <a:p>
          <a:endParaRPr lang="en-US" sz="2400"/>
        </a:p>
      </dgm:t>
    </dgm:pt>
    <dgm:pt modelId="{FDB73885-AF7B-47D7-8830-99FD0D25CCE5}">
      <dgm:prSet custT="1"/>
      <dgm:spPr/>
      <dgm:t>
        <a:bodyPr/>
        <a:lstStyle/>
        <a:p>
          <a:pPr>
            <a:lnSpc>
              <a:spcPct val="100000"/>
            </a:lnSpc>
          </a:pPr>
          <a:r>
            <a:rPr lang="en-IE" sz="2400" dirty="0">
              <a:latin typeface="Cambria" panose="02040503050406030204" pitchFamily="18" charset="0"/>
            </a:rPr>
            <a:t>Cross-platform support (iOS &amp; Android)</a:t>
          </a:r>
          <a:endParaRPr lang="en-US" sz="2400" dirty="0">
            <a:latin typeface="Cambria" panose="02040503050406030204" pitchFamily="18" charset="0"/>
          </a:endParaRPr>
        </a:p>
      </dgm:t>
    </dgm:pt>
    <dgm:pt modelId="{F0C5B367-FBEE-4DA4-814B-C053C9DE0806}" type="parTrans" cxnId="{54ADA602-269F-4602-A24F-39D62B72DB84}">
      <dgm:prSet/>
      <dgm:spPr/>
      <dgm:t>
        <a:bodyPr/>
        <a:lstStyle/>
        <a:p>
          <a:endParaRPr lang="en-US" sz="2400"/>
        </a:p>
      </dgm:t>
    </dgm:pt>
    <dgm:pt modelId="{7A501F9D-1E9C-4B29-AD24-7C9686C11585}" type="sibTrans" cxnId="{54ADA602-269F-4602-A24F-39D62B72DB84}">
      <dgm:prSet/>
      <dgm:spPr/>
      <dgm:t>
        <a:bodyPr/>
        <a:lstStyle/>
        <a:p>
          <a:endParaRPr lang="en-US" sz="2400"/>
        </a:p>
      </dgm:t>
    </dgm:pt>
    <dgm:pt modelId="{E2CE72A7-60B2-4698-8688-BBF3450B5800}" type="pres">
      <dgm:prSet presAssocID="{1439D155-4972-4559-917F-BCE6845408EF}" presName="root" presStyleCnt="0">
        <dgm:presLayoutVars>
          <dgm:dir/>
          <dgm:resizeHandles val="exact"/>
        </dgm:presLayoutVars>
      </dgm:prSet>
      <dgm:spPr/>
    </dgm:pt>
    <dgm:pt modelId="{31D8200A-B9E0-4684-A49A-FC655CEB7701}" type="pres">
      <dgm:prSet presAssocID="{E9735B48-9D4D-4343-B2C5-B4C93E76429F}" presName="compNode" presStyleCnt="0"/>
      <dgm:spPr/>
    </dgm:pt>
    <dgm:pt modelId="{FF0623AF-D610-40A2-A789-66B20617CFD1}" type="pres">
      <dgm:prSet presAssocID="{E9735B48-9D4D-4343-B2C5-B4C93E76429F}" presName="bgRect" presStyleLbl="bgShp" presStyleIdx="0" presStyleCnt="6"/>
      <dgm:spPr/>
    </dgm:pt>
    <dgm:pt modelId="{979B53CD-8BCC-4180-8E55-2D23E394E63C}" type="pres">
      <dgm:prSet presAssocID="{E9735B48-9D4D-4343-B2C5-B4C93E76429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767F54E-EE14-4696-B367-D5733AEAE291}" type="pres">
      <dgm:prSet presAssocID="{E9735B48-9D4D-4343-B2C5-B4C93E76429F}" presName="spaceRect" presStyleCnt="0"/>
      <dgm:spPr/>
    </dgm:pt>
    <dgm:pt modelId="{2638B41E-7297-4F9D-B39B-808B28B106EC}" type="pres">
      <dgm:prSet presAssocID="{E9735B48-9D4D-4343-B2C5-B4C93E76429F}" presName="parTx" presStyleLbl="revTx" presStyleIdx="0" presStyleCnt="6">
        <dgm:presLayoutVars>
          <dgm:chMax val="0"/>
          <dgm:chPref val="0"/>
        </dgm:presLayoutVars>
      </dgm:prSet>
      <dgm:spPr/>
    </dgm:pt>
    <dgm:pt modelId="{9D3D912E-5749-4BCA-9C45-33BB4334B249}" type="pres">
      <dgm:prSet presAssocID="{010161C7-45D4-4AA3-A238-7A24EE3BD04F}" presName="sibTrans" presStyleCnt="0"/>
      <dgm:spPr/>
    </dgm:pt>
    <dgm:pt modelId="{ABE43779-6E4D-422C-9E93-E1E8B2A22712}" type="pres">
      <dgm:prSet presAssocID="{8888FDED-4584-4027-B9FE-9DE31BFA72B9}" presName="compNode" presStyleCnt="0"/>
      <dgm:spPr/>
    </dgm:pt>
    <dgm:pt modelId="{A52218A3-28EB-4C92-95DE-69E7962472EC}" type="pres">
      <dgm:prSet presAssocID="{8888FDED-4584-4027-B9FE-9DE31BFA72B9}" presName="bgRect" presStyleLbl="bgShp" presStyleIdx="1" presStyleCnt="6"/>
      <dgm:spPr/>
    </dgm:pt>
    <dgm:pt modelId="{0F4ECAAF-A0B3-4CC6-9516-23668712DDE1}" type="pres">
      <dgm:prSet presAssocID="{8888FDED-4584-4027-B9FE-9DE31BFA72B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ass"/>
        </a:ext>
      </dgm:extLst>
    </dgm:pt>
    <dgm:pt modelId="{A74422C2-FD0C-4FFC-9F69-14815CF8B0ED}" type="pres">
      <dgm:prSet presAssocID="{8888FDED-4584-4027-B9FE-9DE31BFA72B9}" presName="spaceRect" presStyleCnt="0"/>
      <dgm:spPr/>
    </dgm:pt>
    <dgm:pt modelId="{5614F7E1-7C08-4CD7-8E63-8B3EAA731AF5}" type="pres">
      <dgm:prSet presAssocID="{8888FDED-4584-4027-B9FE-9DE31BFA72B9}" presName="parTx" presStyleLbl="revTx" presStyleIdx="1" presStyleCnt="6">
        <dgm:presLayoutVars>
          <dgm:chMax val="0"/>
          <dgm:chPref val="0"/>
        </dgm:presLayoutVars>
      </dgm:prSet>
      <dgm:spPr/>
    </dgm:pt>
    <dgm:pt modelId="{863DAF7F-8D2A-40CA-96BE-3D2C4C100FC9}" type="pres">
      <dgm:prSet presAssocID="{0DC8578D-3F2F-426E-A45C-42FA25AE8AAB}" presName="sibTrans" presStyleCnt="0"/>
      <dgm:spPr/>
    </dgm:pt>
    <dgm:pt modelId="{356A0CAD-9CB9-4A5F-85CF-B8BB95BC468A}" type="pres">
      <dgm:prSet presAssocID="{40CC869A-2F95-4FEC-94CF-C99662F9650D}" presName="compNode" presStyleCnt="0"/>
      <dgm:spPr/>
    </dgm:pt>
    <dgm:pt modelId="{8962B5F9-9A99-49EF-AF02-300EED74BB4D}" type="pres">
      <dgm:prSet presAssocID="{40CC869A-2F95-4FEC-94CF-C99662F9650D}" presName="bgRect" presStyleLbl="bgShp" presStyleIdx="2" presStyleCnt="6"/>
      <dgm:spPr/>
    </dgm:pt>
    <dgm:pt modelId="{021A8986-96DD-4962-83BF-031A27BC5EB0}" type="pres">
      <dgm:prSet presAssocID="{40CC869A-2F95-4FEC-94CF-C99662F965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A7A65469-C206-43CE-B658-3F74614CFF88}" type="pres">
      <dgm:prSet presAssocID="{40CC869A-2F95-4FEC-94CF-C99662F9650D}" presName="spaceRect" presStyleCnt="0"/>
      <dgm:spPr/>
    </dgm:pt>
    <dgm:pt modelId="{90324076-B7E3-482B-AC61-2F1D396E0235}" type="pres">
      <dgm:prSet presAssocID="{40CC869A-2F95-4FEC-94CF-C99662F9650D}" presName="parTx" presStyleLbl="revTx" presStyleIdx="2" presStyleCnt="6">
        <dgm:presLayoutVars>
          <dgm:chMax val="0"/>
          <dgm:chPref val="0"/>
        </dgm:presLayoutVars>
      </dgm:prSet>
      <dgm:spPr/>
    </dgm:pt>
    <dgm:pt modelId="{F1781CE5-C8D5-4525-AF51-1F6997B6E377}" type="pres">
      <dgm:prSet presAssocID="{6401B182-676D-44AD-B7BD-59ED733201C9}" presName="sibTrans" presStyleCnt="0"/>
      <dgm:spPr/>
    </dgm:pt>
    <dgm:pt modelId="{CBF5294E-224F-4836-82CA-A9FDEB94DDDC}" type="pres">
      <dgm:prSet presAssocID="{B5301162-D58D-4728-A7D6-1066F80205EC}" presName="compNode" presStyleCnt="0"/>
      <dgm:spPr/>
    </dgm:pt>
    <dgm:pt modelId="{D5B6AE6B-50C9-4D54-AC25-9A19761193D2}" type="pres">
      <dgm:prSet presAssocID="{B5301162-D58D-4728-A7D6-1066F80205EC}" presName="bgRect" presStyleLbl="bgShp" presStyleIdx="3" presStyleCnt="6"/>
      <dgm:spPr/>
    </dgm:pt>
    <dgm:pt modelId="{660E82FB-B6FA-4C8C-BB93-A747B988C85F}" type="pres">
      <dgm:prSet presAssocID="{B5301162-D58D-4728-A7D6-1066F80205E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4291C2E2-A125-4B99-8DF6-91B7316AF11C}" type="pres">
      <dgm:prSet presAssocID="{B5301162-D58D-4728-A7D6-1066F80205EC}" presName="spaceRect" presStyleCnt="0"/>
      <dgm:spPr/>
    </dgm:pt>
    <dgm:pt modelId="{0C99C309-1BC9-4A8B-BCC0-986D25100894}" type="pres">
      <dgm:prSet presAssocID="{B5301162-D58D-4728-A7D6-1066F80205EC}" presName="parTx" presStyleLbl="revTx" presStyleIdx="3" presStyleCnt="6">
        <dgm:presLayoutVars>
          <dgm:chMax val="0"/>
          <dgm:chPref val="0"/>
        </dgm:presLayoutVars>
      </dgm:prSet>
      <dgm:spPr/>
    </dgm:pt>
    <dgm:pt modelId="{235E866C-6DB3-4187-80DC-9F022130C29E}" type="pres">
      <dgm:prSet presAssocID="{D68C68C9-1725-4708-ADEF-F92D75D08035}" presName="sibTrans" presStyleCnt="0"/>
      <dgm:spPr/>
    </dgm:pt>
    <dgm:pt modelId="{CD789638-2286-4385-9AC3-7EBF16D8D3F9}" type="pres">
      <dgm:prSet presAssocID="{64F3628E-1D64-45EF-9105-788C3125CD1C}" presName="compNode" presStyleCnt="0"/>
      <dgm:spPr/>
    </dgm:pt>
    <dgm:pt modelId="{6093CD0E-F21B-4B58-9D0E-F9FE7686DCB1}" type="pres">
      <dgm:prSet presAssocID="{64F3628E-1D64-45EF-9105-788C3125CD1C}" presName="bgRect" presStyleLbl="bgShp" presStyleIdx="4" presStyleCnt="6"/>
      <dgm:spPr/>
    </dgm:pt>
    <dgm:pt modelId="{266819A0-8A8B-4A9C-867E-18AB39FA3376}" type="pres">
      <dgm:prSet presAssocID="{64F3628E-1D64-45EF-9105-788C3125CD1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un"/>
        </a:ext>
      </dgm:extLst>
    </dgm:pt>
    <dgm:pt modelId="{FB138ECC-83DE-4B3F-8456-FAB940866313}" type="pres">
      <dgm:prSet presAssocID="{64F3628E-1D64-45EF-9105-788C3125CD1C}" presName="spaceRect" presStyleCnt="0"/>
      <dgm:spPr/>
    </dgm:pt>
    <dgm:pt modelId="{7B4FACFC-51B6-4CB5-A06A-5F120D014F6E}" type="pres">
      <dgm:prSet presAssocID="{64F3628E-1D64-45EF-9105-788C3125CD1C}" presName="parTx" presStyleLbl="revTx" presStyleIdx="4" presStyleCnt="6">
        <dgm:presLayoutVars>
          <dgm:chMax val="0"/>
          <dgm:chPref val="0"/>
        </dgm:presLayoutVars>
      </dgm:prSet>
      <dgm:spPr/>
    </dgm:pt>
    <dgm:pt modelId="{53A71952-B769-40AA-B2F2-1B810547B2D3}" type="pres">
      <dgm:prSet presAssocID="{7FAFAF14-1C75-40A6-A5EB-23C935104B94}" presName="sibTrans" presStyleCnt="0"/>
      <dgm:spPr/>
    </dgm:pt>
    <dgm:pt modelId="{90A5D812-1418-4B1D-9C72-2C9B609994F6}" type="pres">
      <dgm:prSet presAssocID="{FDB73885-AF7B-47D7-8830-99FD0D25CCE5}" presName="compNode" presStyleCnt="0"/>
      <dgm:spPr/>
    </dgm:pt>
    <dgm:pt modelId="{6DA088C3-6EF9-4276-8E4E-700ADC41AD53}" type="pres">
      <dgm:prSet presAssocID="{FDB73885-AF7B-47D7-8830-99FD0D25CCE5}" presName="bgRect" presStyleLbl="bgShp" presStyleIdx="5" presStyleCnt="6"/>
      <dgm:spPr/>
    </dgm:pt>
    <dgm:pt modelId="{F1751F58-BC0E-4A3F-BEE9-96DD167F5163}" type="pres">
      <dgm:prSet presAssocID="{FDB73885-AF7B-47D7-8830-99FD0D25CC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ot"/>
        </a:ext>
      </dgm:extLst>
    </dgm:pt>
    <dgm:pt modelId="{F1DFAEDD-7431-4C55-8E31-6ADAD4B1E6AC}" type="pres">
      <dgm:prSet presAssocID="{FDB73885-AF7B-47D7-8830-99FD0D25CCE5}" presName="spaceRect" presStyleCnt="0"/>
      <dgm:spPr/>
    </dgm:pt>
    <dgm:pt modelId="{BF8ADC06-1D5C-48ED-80C5-406E88766501}" type="pres">
      <dgm:prSet presAssocID="{FDB73885-AF7B-47D7-8830-99FD0D25CCE5}" presName="parTx" presStyleLbl="revTx" presStyleIdx="5" presStyleCnt="6">
        <dgm:presLayoutVars>
          <dgm:chMax val="0"/>
          <dgm:chPref val="0"/>
        </dgm:presLayoutVars>
      </dgm:prSet>
      <dgm:spPr/>
    </dgm:pt>
  </dgm:ptLst>
  <dgm:cxnLst>
    <dgm:cxn modelId="{54ADA602-269F-4602-A24F-39D62B72DB84}" srcId="{1439D155-4972-4559-917F-BCE6845408EF}" destId="{FDB73885-AF7B-47D7-8830-99FD0D25CCE5}" srcOrd="5" destOrd="0" parTransId="{F0C5B367-FBEE-4DA4-814B-C053C9DE0806}" sibTransId="{7A501F9D-1E9C-4B29-AD24-7C9686C11585}"/>
    <dgm:cxn modelId="{5D33F61D-B57D-4ACA-9321-BC86DF7F85A1}" type="presOf" srcId="{B5301162-D58D-4728-A7D6-1066F80205EC}" destId="{0C99C309-1BC9-4A8B-BCC0-986D25100894}" srcOrd="0" destOrd="0" presId="urn:microsoft.com/office/officeart/2018/2/layout/IconVerticalSolidList"/>
    <dgm:cxn modelId="{7E7E9520-D573-40FF-A9E0-98FE38C583D7}" type="presOf" srcId="{8888FDED-4584-4027-B9FE-9DE31BFA72B9}" destId="{5614F7E1-7C08-4CD7-8E63-8B3EAA731AF5}" srcOrd="0" destOrd="0" presId="urn:microsoft.com/office/officeart/2018/2/layout/IconVerticalSolidList"/>
    <dgm:cxn modelId="{D8161F36-C9FD-41B5-B1DA-5CEF4EC7AB59}" type="presOf" srcId="{64F3628E-1D64-45EF-9105-788C3125CD1C}" destId="{7B4FACFC-51B6-4CB5-A06A-5F120D014F6E}" srcOrd="0" destOrd="0" presId="urn:microsoft.com/office/officeart/2018/2/layout/IconVerticalSolidList"/>
    <dgm:cxn modelId="{46A7C93A-D1A4-4478-A8F5-3EF3B75AA9DF}" type="presOf" srcId="{FDB73885-AF7B-47D7-8830-99FD0D25CCE5}" destId="{BF8ADC06-1D5C-48ED-80C5-406E88766501}" srcOrd="0" destOrd="0" presId="urn:microsoft.com/office/officeart/2018/2/layout/IconVerticalSolidList"/>
    <dgm:cxn modelId="{684DBC3D-B9AC-4103-B1B0-353355D88981}" type="presOf" srcId="{E9735B48-9D4D-4343-B2C5-B4C93E76429F}" destId="{2638B41E-7297-4F9D-B39B-808B28B106EC}" srcOrd="0" destOrd="0" presId="urn:microsoft.com/office/officeart/2018/2/layout/IconVerticalSolidList"/>
    <dgm:cxn modelId="{CAD9E176-C9AE-4F0A-9B31-19647F98A76A}" srcId="{1439D155-4972-4559-917F-BCE6845408EF}" destId="{B5301162-D58D-4728-A7D6-1066F80205EC}" srcOrd="3" destOrd="0" parTransId="{E36D287E-D6F2-4173-9BC0-BFC2E202C504}" sibTransId="{D68C68C9-1725-4708-ADEF-F92D75D08035}"/>
    <dgm:cxn modelId="{A4AD7F81-BC5E-4178-BFA6-4F87AF4EAA25}" srcId="{1439D155-4972-4559-917F-BCE6845408EF}" destId="{64F3628E-1D64-45EF-9105-788C3125CD1C}" srcOrd="4" destOrd="0" parTransId="{4558A1FD-932B-4DDA-B023-FD2236AE336E}" sibTransId="{7FAFAF14-1C75-40A6-A5EB-23C935104B94}"/>
    <dgm:cxn modelId="{64085884-1215-4450-BCE8-7835A4F04746}" srcId="{1439D155-4972-4559-917F-BCE6845408EF}" destId="{E9735B48-9D4D-4343-B2C5-B4C93E76429F}" srcOrd="0" destOrd="0" parTransId="{F8327B5C-CBC2-420A-9CA5-7914F6F41299}" sibTransId="{010161C7-45D4-4AA3-A238-7A24EE3BD04F}"/>
    <dgm:cxn modelId="{3A43E0A3-A218-42D2-AFE7-87EA2A768E00}" srcId="{1439D155-4972-4559-917F-BCE6845408EF}" destId="{40CC869A-2F95-4FEC-94CF-C99662F9650D}" srcOrd="2" destOrd="0" parTransId="{EC644DB9-E9C4-4119-85A3-750BC790D89E}" sibTransId="{6401B182-676D-44AD-B7BD-59ED733201C9}"/>
    <dgm:cxn modelId="{5EFA70D1-78E5-4077-BBD6-CD8A69A8598B}" type="presOf" srcId="{1439D155-4972-4559-917F-BCE6845408EF}" destId="{E2CE72A7-60B2-4698-8688-BBF3450B5800}" srcOrd="0" destOrd="0" presId="urn:microsoft.com/office/officeart/2018/2/layout/IconVerticalSolidList"/>
    <dgm:cxn modelId="{72EDBBD9-72FD-45F0-8E9B-F858478A061D}" srcId="{1439D155-4972-4559-917F-BCE6845408EF}" destId="{8888FDED-4584-4027-B9FE-9DE31BFA72B9}" srcOrd="1" destOrd="0" parTransId="{B6351896-1D3C-4D34-9A32-8204CF2CD782}" sibTransId="{0DC8578D-3F2F-426E-A45C-42FA25AE8AAB}"/>
    <dgm:cxn modelId="{859C01EA-FEA8-4F3B-BC91-BFF79C9B2F30}" type="presOf" srcId="{40CC869A-2F95-4FEC-94CF-C99662F9650D}" destId="{90324076-B7E3-482B-AC61-2F1D396E0235}" srcOrd="0" destOrd="0" presId="urn:microsoft.com/office/officeart/2018/2/layout/IconVerticalSolidList"/>
    <dgm:cxn modelId="{B52C08EB-008E-487E-80CA-130CCE5D7A55}" type="presParOf" srcId="{E2CE72A7-60B2-4698-8688-BBF3450B5800}" destId="{31D8200A-B9E0-4684-A49A-FC655CEB7701}" srcOrd="0" destOrd="0" presId="urn:microsoft.com/office/officeart/2018/2/layout/IconVerticalSolidList"/>
    <dgm:cxn modelId="{B38DB185-8FE1-4DB4-83E5-659F3F75DE6F}" type="presParOf" srcId="{31D8200A-B9E0-4684-A49A-FC655CEB7701}" destId="{FF0623AF-D610-40A2-A789-66B20617CFD1}" srcOrd="0" destOrd="0" presId="urn:microsoft.com/office/officeart/2018/2/layout/IconVerticalSolidList"/>
    <dgm:cxn modelId="{042051F5-CED5-4B2A-9A54-719E2B6FFBE7}" type="presParOf" srcId="{31D8200A-B9E0-4684-A49A-FC655CEB7701}" destId="{979B53CD-8BCC-4180-8E55-2D23E394E63C}" srcOrd="1" destOrd="0" presId="urn:microsoft.com/office/officeart/2018/2/layout/IconVerticalSolidList"/>
    <dgm:cxn modelId="{0C384852-1AA0-4BFA-A082-8F24C26999CF}" type="presParOf" srcId="{31D8200A-B9E0-4684-A49A-FC655CEB7701}" destId="{9767F54E-EE14-4696-B367-D5733AEAE291}" srcOrd="2" destOrd="0" presId="urn:microsoft.com/office/officeart/2018/2/layout/IconVerticalSolidList"/>
    <dgm:cxn modelId="{C4BE1CD0-0DE7-4BE6-A3E7-7BE5BF928232}" type="presParOf" srcId="{31D8200A-B9E0-4684-A49A-FC655CEB7701}" destId="{2638B41E-7297-4F9D-B39B-808B28B106EC}" srcOrd="3" destOrd="0" presId="urn:microsoft.com/office/officeart/2018/2/layout/IconVerticalSolidList"/>
    <dgm:cxn modelId="{F191FD45-0FDA-4093-AEDB-CBE1A8D2EF5B}" type="presParOf" srcId="{E2CE72A7-60B2-4698-8688-BBF3450B5800}" destId="{9D3D912E-5749-4BCA-9C45-33BB4334B249}" srcOrd="1" destOrd="0" presId="urn:microsoft.com/office/officeart/2018/2/layout/IconVerticalSolidList"/>
    <dgm:cxn modelId="{7BF4A6FC-2ADF-4253-B9FD-CF197387B2FE}" type="presParOf" srcId="{E2CE72A7-60B2-4698-8688-BBF3450B5800}" destId="{ABE43779-6E4D-422C-9E93-E1E8B2A22712}" srcOrd="2" destOrd="0" presId="urn:microsoft.com/office/officeart/2018/2/layout/IconVerticalSolidList"/>
    <dgm:cxn modelId="{32DF196C-914A-4291-9F8F-57A969BD839F}" type="presParOf" srcId="{ABE43779-6E4D-422C-9E93-E1E8B2A22712}" destId="{A52218A3-28EB-4C92-95DE-69E7962472EC}" srcOrd="0" destOrd="0" presId="urn:microsoft.com/office/officeart/2018/2/layout/IconVerticalSolidList"/>
    <dgm:cxn modelId="{F4A92E8A-5067-4124-8D5E-B890759E5DBD}" type="presParOf" srcId="{ABE43779-6E4D-422C-9E93-E1E8B2A22712}" destId="{0F4ECAAF-A0B3-4CC6-9516-23668712DDE1}" srcOrd="1" destOrd="0" presId="urn:microsoft.com/office/officeart/2018/2/layout/IconVerticalSolidList"/>
    <dgm:cxn modelId="{331D0965-A529-4FB8-9A4A-DAB7E9846A7B}" type="presParOf" srcId="{ABE43779-6E4D-422C-9E93-E1E8B2A22712}" destId="{A74422C2-FD0C-4FFC-9F69-14815CF8B0ED}" srcOrd="2" destOrd="0" presId="urn:microsoft.com/office/officeart/2018/2/layout/IconVerticalSolidList"/>
    <dgm:cxn modelId="{CD56F1B7-EC34-4F79-9517-5802D0795723}" type="presParOf" srcId="{ABE43779-6E4D-422C-9E93-E1E8B2A22712}" destId="{5614F7E1-7C08-4CD7-8E63-8B3EAA731AF5}" srcOrd="3" destOrd="0" presId="urn:microsoft.com/office/officeart/2018/2/layout/IconVerticalSolidList"/>
    <dgm:cxn modelId="{B1FA9282-F103-480E-97A6-9B3878D15C9D}" type="presParOf" srcId="{E2CE72A7-60B2-4698-8688-BBF3450B5800}" destId="{863DAF7F-8D2A-40CA-96BE-3D2C4C100FC9}" srcOrd="3" destOrd="0" presId="urn:microsoft.com/office/officeart/2018/2/layout/IconVerticalSolidList"/>
    <dgm:cxn modelId="{EB9B66A9-E1FF-4C1E-AEC4-0B2B4C20C9D5}" type="presParOf" srcId="{E2CE72A7-60B2-4698-8688-BBF3450B5800}" destId="{356A0CAD-9CB9-4A5F-85CF-B8BB95BC468A}" srcOrd="4" destOrd="0" presId="urn:microsoft.com/office/officeart/2018/2/layout/IconVerticalSolidList"/>
    <dgm:cxn modelId="{4FD67C93-F885-453C-AFDD-20DFDFD255EA}" type="presParOf" srcId="{356A0CAD-9CB9-4A5F-85CF-B8BB95BC468A}" destId="{8962B5F9-9A99-49EF-AF02-300EED74BB4D}" srcOrd="0" destOrd="0" presId="urn:microsoft.com/office/officeart/2018/2/layout/IconVerticalSolidList"/>
    <dgm:cxn modelId="{D60307EE-F2F1-48B1-A733-1C5DF3800ED0}" type="presParOf" srcId="{356A0CAD-9CB9-4A5F-85CF-B8BB95BC468A}" destId="{021A8986-96DD-4962-83BF-031A27BC5EB0}" srcOrd="1" destOrd="0" presId="urn:microsoft.com/office/officeart/2018/2/layout/IconVerticalSolidList"/>
    <dgm:cxn modelId="{C0C32265-CF2B-4E47-9596-EB15787A72D6}" type="presParOf" srcId="{356A0CAD-9CB9-4A5F-85CF-B8BB95BC468A}" destId="{A7A65469-C206-43CE-B658-3F74614CFF88}" srcOrd="2" destOrd="0" presId="urn:microsoft.com/office/officeart/2018/2/layout/IconVerticalSolidList"/>
    <dgm:cxn modelId="{1D1AFC8C-5000-45CB-802E-E70F9EF83B94}" type="presParOf" srcId="{356A0CAD-9CB9-4A5F-85CF-B8BB95BC468A}" destId="{90324076-B7E3-482B-AC61-2F1D396E0235}" srcOrd="3" destOrd="0" presId="urn:microsoft.com/office/officeart/2018/2/layout/IconVerticalSolidList"/>
    <dgm:cxn modelId="{32B9B9A4-EAAF-42FC-8FFE-076D404CA2A8}" type="presParOf" srcId="{E2CE72A7-60B2-4698-8688-BBF3450B5800}" destId="{F1781CE5-C8D5-4525-AF51-1F6997B6E377}" srcOrd="5" destOrd="0" presId="urn:microsoft.com/office/officeart/2018/2/layout/IconVerticalSolidList"/>
    <dgm:cxn modelId="{689AD61B-E833-41D1-9EE8-470EEF03AF15}" type="presParOf" srcId="{E2CE72A7-60B2-4698-8688-BBF3450B5800}" destId="{CBF5294E-224F-4836-82CA-A9FDEB94DDDC}" srcOrd="6" destOrd="0" presId="urn:microsoft.com/office/officeart/2018/2/layout/IconVerticalSolidList"/>
    <dgm:cxn modelId="{BDBC978F-2EC0-418C-8D70-F34F5288ABAF}" type="presParOf" srcId="{CBF5294E-224F-4836-82CA-A9FDEB94DDDC}" destId="{D5B6AE6B-50C9-4D54-AC25-9A19761193D2}" srcOrd="0" destOrd="0" presId="urn:microsoft.com/office/officeart/2018/2/layout/IconVerticalSolidList"/>
    <dgm:cxn modelId="{618F0721-D395-4BF7-99B3-66276E6EAD8B}" type="presParOf" srcId="{CBF5294E-224F-4836-82CA-A9FDEB94DDDC}" destId="{660E82FB-B6FA-4C8C-BB93-A747B988C85F}" srcOrd="1" destOrd="0" presId="urn:microsoft.com/office/officeart/2018/2/layout/IconVerticalSolidList"/>
    <dgm:cxn modelId="{B1AA2256-3B6E-4D45-8FBF-4986CC515472}" type="presParOf" srcId="{CBF5294E-224F-4836-82CA-A9FDEB94DDDC}" destId="{4291C2E2-A125-4B99-8DF6-91B7316AF11C}" srcOrd="2" destOrd="0" presId="urn:microsoft.com/office/officeart/2018/2/layout/IconVerticalSolidList"/>
    <dgm:cxn modelId="{221C8B73-356A-40D5-AA0B-698198D743C6}" type="presParOf" srcId="{CBF5294E-224F-4836-82CA-A9FDEB94DDDC}" destId="{0C99C309-1BC9-4A8B-BCC0-986D25100894}" srcOrd="3" destOrd="0" presId="urn:microsoft.com/office/officeart/2018/2/layout/IconVerticalSolidList"/>
    <dgm:cxn modelId="{E18A603A-9C5D-4009-987D-E01C2D697690}" type="presParOf" srcId="{E2CE72A7-60B2-4698-8688-BBF3450B5800}" destId="{235E866C-6DB3-4187-80DC-9F022130C29E}" srcOrd="7" destOrd="0" presId="urn:microsoft.com/office/officeart/2018/2/layout/IconVerticalSolidList"/>
    <dgm:cxn modelId="{44C6C794-316D-46FB-BDF3-19279C609B07}" type="presParOf" srcId="{E2CE72A7-60B2-4698-8688-BBF3450B5800}" destId="{CD789638-2286-4385-9AC3-7EBF16D8D3F9}" srcOrd="8" destOrd="0" presId="urn:microsoft.com/office/officeart/2018/2/layout/IconVerticalSolidList"/>
    <dgm:cxn modelId="{CCFB324C-181D-4598-8CCF-9A3EA799A8B6}" type="presParOf" srcId="{CD789638-2286-4385-9AC3-7EBF16D8D3F9}" destId="{6093CD0E-F21B-4B58-9D0E-F9FE7686DCB1}" srcOrd="0" destOrd="0" presId="urn:microsoft.com/office/officeart/2018/2/layout/IconVerticalSolidList"/>
    <dgm:cxn modelId="{FEBC871B-A7E0-448E-81EA-A9FDE3B986F9}" type="presParOf" srcId="{CD789638-2286-4385-9AC3-7EBF16D8D3F9}" destId="{266819A0-8A8B-4A9C-867E-18AB39FA3376}" srcOrd="1" destOrd="0" presId="urn:microsoft.com/office/officeart/2018/2/layout/IconVerticalSolidList"/>
    <dgm:cxn modelId="{DD3A208B-1913-4201-8D4B-054CA0F747AC}" type="presParOf" srcId="{CD789638-2286-4385-9AC3-7EBF16D8D3F9}" destId="{FB138ECC-83DE-4B3F-8456-FAB940866313}" srcOrd="2" destOrd="0" presId="urn:microsoft.com/office/officeart/2018/2/layout/IconVerticalSolidList"/>
    <dgm:cxn modelId="{C1B75361-F8B6-4E25-B3AF-8F1E27D316D5}" type="presParOf" srcId="{CD789638-2286-4385-9AC3-7EBF16D8D3F9}" destId="{7B4FACFC-51B6-4CB5-A06A-5F120D014F6E}" srcOrd="3" destOrd="0" presId="urn:microsoft.com/office/officeart/2018/2/layout/IconVerticalSolidList"/>
    <dgm:cxn modelId="{FBF4B620-39B9-4520-B340-8C903A03CAC6}" type="presParOf" srcId="{E2CE72A7-60B2-4698-8688-BBF3450B5800}" destId="{53A71952-B769-40AA-B2F2-1B810547B2D3}" srcOrd="9" destOrd="0" presId="urn:microsoft.com/office/officeart/2018/2/layout/IconVerticalSolidList"/>
    <dgm:cxn modelId="{E2CA5C32-144A-41E3-9B0F-FEB93D73DA73}" type="presParOf" srcId="{E2CE72A7-60B2-4698-8688-BBF3450B5800}" destId="{90A5D812-1418-4B1D-9C72-2C9B609994F6}" srcOrd="10" destOrd="0" presId="urn:microsoft.com/office/officeart/2018/2/layout/IconVerticalSolidList"/>
    <dgm:cxn modelId="{98CC0899-FF22-4CA2-A0F8-82C7CDDFE5F2}" type="presParOf" srcId="{90A5D812-1418-4B1D-9C72-2C9B609994F6}" destId="{6DA088C3-6EF9-4276-8E4E-700ADC41AD53}" srcOrd="0" destOrd="0" presId="urn:microsoft.com/office/officeart/2018/2/layout/IconVerticalSolidList"/>
    <dgm:cxn modelId="{7C8F09CC-B7DF-49EA-BC8C-49874D6408D2}" type="presParOf" srcId="{90A5D812-1418-4B1D-9C72-2C9B609994F6}" destId="{F1751F58-BC0E-4A3F-BEE9-96DD167F5163}" srcOrd="1" destOrd="0" presId="urn:microsoft.com/office/officeart/2018/2/layout/IconVerticalSolidList"/>
    <dgm:cxn modelId="{A444ABE0-828C-4FB9-AE9D-1994D62E5E47}" type="presParOf" srcId="{90A5D812-1418-4B1D-9C72-2C9B609994F6}" destId="{F1DFAEDD-7431-4C55-8E31-6ADAD4B1E6AC}" srcOrd="2" destOrd="0" presId="urn:microsoft.com/office/officeart/2018/2/layout/IconVerticalSolidList"/>
    <dgm:cxn modelId="{572D09B8-B784-4BCC-862F-3A70368F152B}" type="presParOf" srcId="{90A5D812-1418-4B1D-9C72-2C9B609994F6}" destId="{BF8ADC06-1D5C-48ED-80C5-406E887665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F4C3-F901-174C-8466-23C572F386A8}" type="doc">
      <dgm:prSet loTypeId="urn:microsoft.com/office/officeart/2005/8/layout/hProcess10" loCatId="cycle" qsTypeId="urn:microsoft.com/office/officeart/2005/8/quickstyle/simple1" qsCatId="simple" csTypeId="urn:microsoft.com/office/officeart/2005/8/colors/accent1_2" csCatId="accent1" phldr="1"/>
      <dgm:spPr/>
      <dgm:t>
        <a:bodyPr/>
        <a:lstStyle/>
        <a:p>
          <a:endParaRPr lang="en-GB"/>
        </a:p>
      </dgm:t>
    </dgm:pt>
    <dgm:pt modelId="{458F42A3-4A49-0A46-B1E3-21AB7FD72834}">
      <dgm:prSet phldrT="[Text]"/>
      <dgm:spPr/>
      <dgm:t>
        <a:bodyPr/>
        <a:lstStyle/>
        <a:p>
          <a:pPr rtl="0"/>
          <a:r>
            <a:rPr lang="en-GB" dirty="0"/>
            <a:t>Initial</a:t>
          </a:r>
        </a:p>
      </dgm:t>
    </dgm:pt>
    <dgm:pt modelId="{96F393D5-5119-6446-B1AF-8122A115A839}" type="parTrans" cxnId="{48CA143B-0389-1F4A-87A1-9D56DC12C0CE}">
      <dgm:prSet/>
      <dgm:spPr/>
      <dgm:t>
        <a:bodyPr/>
        <a:lstStyle/>
        <a:p>
          <a:endParaRPr lang="en-GB"/>
        </a:p>
      </dgm:t>
    </dgm:pt>
    <dgm:pt modelId="{E2B2D754-4609-0B41-ADDC-7BC3598BCDD1}" type="sibTrans" cxnId="{48CA143B-0389-1F4A-87A1-9D56DC12C0CE}">
      <dgm:prSet/>
      <dgm:spPr/>
      <dgm:t>
        <a:bodyPr/>
        <a:lstStyle/>
        <a:p>
          <a:endParaRPr lang="en-GB"/>
        </a:p>
      </dgm:t>
    </dgm:pt>
    <dgm:pt modelId="{F243CD8F-3557-474D-9886-F913704999DB}">
      <dgm:prSet phldrT="[Text]"/>
      <dgm:spPr/>
      <dgm:t>
        <a:bodyPr/>
        <a:lstStyle/>
        <a:p>
          <a:pPr rtl="0"/>
          <a:r>
            <a:rPr lang="en-GB" dirty="0"/>
            <a:t>Second</a:t>
          </a:r>
        </a:p>
      </dgm:t>
    </dgm:pt>
    <dgm:pt modelId="{A4259169-D1CA-3849-93FE-894312C97BFC}" type="sibTrans" cxnId="{4F87EA76-AEA8-2243-894D-6CB2F088AACE}">
      <dgm:prSet/>
      <dgm:spPr/>
      <dgm:t>
        <a:bodyPr/>
        <a:lstStyle/>
        <a:p>
          <a:endParaRPr lang="en-GB"/>
        </a:p>
      </dgm:t>
    </dgm:pt>
    <dgm:pt modelId="{72886E14-B4CA-4B4D-A22E-7A4AF4FD5095}" type="parTrans" cxnId="{4F87EA76-AEA8-2243-894D-6CB2F088AACE}">
      <dgm:prSet/>
      <dgm:spPr/>
      <dgm:t>
        <a:bodyPr/>
        <a:lstStyle/>
        <a:p>
          <a:endParaRPr lang="en-GB"/>
        </a:p>
      </dgm:t>
    </dgm:pt>
    <dgm:pt modelId="{BEE40D40-59A9-8B4B-ABB1-F88F9E28B979}">
      <dgm:prSet phldrT="[Text]"/>
      <dgm:spPr/>
      <dgm:t>
        <a:bodyPr/>
        <a:lstStyle/>
        <a:p>
          <a:pPr rtl="0"/>
          <a:r>
            <a:rPr lang="en-GB" dirty="0"/>
            <a:t>Final</a:t>
          </a:r>
        </a:p>
      </dgm:t>
    </dgm:pt>
    <dgm:pt modelId="{FAFA1D4F-682D-9B46-9FA5-10B99AE38B6B}" type="sibTrans" cxnId="{16FBCFA2-8E43-7741-A07A-3D8AA88DF399}">
      <dgm:prSet/>
      <dgm:spPr/>
      <dgm:t>
        <a:bodyPr/>
        <a:lstStyle/>
        <a:p>
          <a:endParaRPr lang="en-GB"/>
        </a:p>
      </dgm:t>
    </dgm:pt>
    <dgm:pt modelId="{2C02B0BA-6204-A743-898B-533473D35B59}" type="parTrans" cxnId="{16FBCFA2-8E43-7741-A07A-3D8AA88DF399}">
      <dgm:prSet/>
      <dgm:spPr/>
      <dgm:t>
        <a:bodyPr/>
        <a:lstStyle/>
        <a:p>
          <a:endParaRPr lang="en-GB"/>
        </a:p>
      </dgm:t>
    </dgm:pt>
    <dgm:pt modelId="{D9FC83E5-3F57-454B-AE4E-9E737F7A4DB5}" type="pres">
      <dgm:prSet presAssocID="{C8AEF4C3-F901-174C-8466-23C572F386A8}" presName="Name0" presStyleCnt="0">
        <dgm:presLayoutVars>
          <dgm:dir/>
          <dgm:resizeHandles val="exact"/>
        </dgm:presLayoutVars>
      </dgm:prSet>
      <dgm:spPr/>
    </dgm:pt>
    <dgm:pt modelId="{F0861606-3AAD-794F-BAA1-5E4125517D0D}" type="pres">
      <dgm:prSet presAssocID="{458F42A3-4A49-0A46-B1E3-21AB7FD72834}" presName="composite" presStyleCnt="0"/>
      <dgm:spPr/>
    </dgm:pt>
    <dgm:pt modelId="{8DAE963E-1155-2647-9915-C18B541E8444}" type="pres">
      <dgm:prSet presAssocID="{458F42A3-4A49-0A46-B1E3-21AB7FD72834}" presName="imagSh" presStyleLbl="bgImgPlace1" presStyleIdx="0" presStyleCnt="3" custScaleX="85624" custScaleY="87918"/>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82BA2C2-F61D-FC44-985F-85981600C9F4}" type="pres">
      <dgm:prSet presAssocID="{458F42A3-4A49-0A46-B1E3-21AB7FD72834}" presName="txNode" presStyleLbl="node1" presStyleIdx="0" presStyleCnt="3" custScaleX="54510" custScaleY="33860">
        <dgm:presLayoutVars>
          <dgm:bulletEnabled val="1"/>
        </dgm:presLayoutVars>
      </dgm:prSet>
      <dgm:spPr/>
    </dgm:pt>
    <dgm:pt modelId="{78FAAC7C-A2EC-0844-9AED-28FDEEA55CD9}" type="pres">
      <dgm:prSet presAssocID="{E2B2D754-4609-0B41-ADDC-7BC3598BCDD1}" presName="sibTrans" presStyleLbl="sibTrans2D1" presStyleIdx="0" presStyleCnt="2"/>
      <dgm:spPr/>
    </dgm:pt>
    <dgm:pt modelId="{1B8199E3-79A4-FF40-B08B-7F5FC35A47B3}" type="pres">
      <dgm:prSet presAssocID="{E2B2D754-4609-0B41-ADDC-7BC3598BCDD1}" presName="connTx" presStyleLbl="sibTrans2D1" presStyleIdx="0" presStyleCnt="2"/>
      <dgm:spPr/>
    </dgm:pt>
    <dgm:pt modelId="{9591A3C1-CF97-E140-91EF-5B2EE243B133}" type="pres">
      <dgm:prSet presAssocID="{F243CD8F-3557-474D-9886-F913704999DB}" presName="composite" presStyleCnt="0"/>
      <dgm:spPr/>
    </dgm:pt>
    <dgm:pt modelId="{755157C9-7A8E-504C-99A4-3130B9D2BF7C}" type="pres">
      <dgm:prSet presAssocID="{F243CD8F-3557-474D-9886-F913704999DB}" presName="imagSh" presStyleLbl="bgImgPlace1" presStyleIdx="1" presStyleCnt="3" custScaleX="102968" custScaleY="106037"/>
      <dgm:spPr>
        <a:blipFill>
          <a:blip xmlns:r="http://schemas.openxmlformats.org/officeDocument/2006/relationships" r:embed="rId2"/>
          <a:srcRect/>
          <a:stretch>
            <a:fillRect/>
          </a:stretch>
        </a:blipFill>
      </dgm:spPr>
    </dgm:pt>
    <dgm:pt modelId="{A3CF6293-CA7E-6E43-9427-EECBCF165794}" type="pres">
      <dgm:prSet presAssocID="{F243CD8F-3557-474D-9886-F913704999DB}" presName="txNode" presStyleLbl="node1" presStyleIdx="1" presStyleCnt="3" custScaleX="54733" custScaleY="33860">
        <dgm:presLayoutVars>
          <dgm:bulletEnabled val="1"/>
        </dgm:presLayoutVars>
      </dgm:prSet>
      <dgm:spPr/>
    </dgm:pt>
    <dgm:pt modelId="{C85142CB-424A-514A-B5EE-AA1612936EEC}" type="pres">
      <dgm:prSet presAssocID="{A4259169-D1CA-3849-93FE-894312C97BFC}" presName="sibTrans" presStyleLbl="sibTrans2D1" presStyleIdx="1" presStyleCnt="2"/>
      <dgm:spPr/>
    </dgm:pt>
    <dgm:pt modelId="{2CAEE2BE-CB93-8648-BC63-380D487E359F}" type="pres">
      <dgm:prSet presAssocID="{A4259169-D1CA-3849-93FE-894312C97BFC}" presName="connTx" presStyleLbl="sibTrans2D1" presStyleIdx="1" presStyleCnt="2"/>
      <dgm:spPr/>
    </dgm:pt>
    <dgm:pt modelId="{956FC40D-E08F-FA45-A9C2-BD9982728CDF}" type="pres">
      <dgm:prSet presAssocID="{BEE40D40-59A9-8B4B-ABB1-F88F9E28B979}" presName="composite" presStyleCnt="0"/>
      <dgm:spPr/>
    </dgm:pt>
    <dgm:pt modelId="{489CBDBB-5E7B-5041-BE09-BCAEAFA39A6D}" type="pres">
      <dgm:prSet presAssocID="{BEE40D40-59A9-8B4B-ABB1-F88F9E28B979}" presName="imagSh" presStyleLbl="bgImgPlace1" presStyleIdx="2" presStyleCnt="3"/>
      <dgm:spPr>
        <a:blipFill>
          <a:blip xmlns:r="http://schemas.openxmlformats.org/officeDocument/2006/relationships" r:embed="rId3"/>
          <a:srcRect/>
          <a:stretch>
            <a:fillRect/>
          </a:stretch>
        </a:blipFill>
      </dgm:spPr>
    </dgm:pt>
    <dgm:pt modelId="{35960369-932C-5547-A192-7588BB445569}" type="pres">
      <dgm:prSet presAssocID="{BEE40D40-59A9-8B4B-ABB1-F88F9E28B979}" presName="txNode" presStyleLbl="node1" presStyleIdx="2" presStyleCnt="3" custScaleX="54341" custScaleY="33752">
        <dgm:presLayoutVars>
          <dgm:bulletEnabled val="1"/>
        </dgm:presLayoutVars>
      </dgm:prSet>
      <dgm:spPr/>
    </dgm:pt>
  </dgm:ptLst>
  <dgm:cxnLst>
    <dgm:cxn modelId="{48CA143B-0389-1F4A-87A1-9D56DC12C0CE}" srcId="{C8AEF4C3-F901-174C-8466-23C572F386A8}" destId="{458F42A3-4A49-0A46-B1E3-21AB7FD72834}" srcOrd="0" destOrd="0" parTransId="{96F393D5-5119-6446-B1AF-8122A115A839}" sibTransId="{E2B2D754-4609-0B41-ADDC-7BC3598BCDD1}"/>
    <dgm:cxn modelId="{A6118F59-239C-784D-8953-854E85BA1D61}" type="presOf" srcId="{F243CD8F-3557-474D-9886-F913704999DB}" destId="{A3CF6293-CA7E-6E43-9427-EECBCF165794}" srcOrd="0" destOrd="0" presId="urn:microsoft.com/office/officeart/2005/8/layout/hProcess10"/>
    <dgm:cxn modelId="{4F87EA76-AEA8-2243-894D-6CB2F088AACE}" srcId="{C8AEF4C3-F901-174C-8466-23C572F386A8}" destId="{F243CD8F-3557-474D-9886-F913704999DB}" srcOrd="1" destOrd="0" parTransId="{72886E14-B4CA-4B4D-A22E-7A4AF4FD5095}" sibTransId="{A4259169-D1CA-3849-93FE-894312C97BFC}"/>
    <dgm:cxn modelId="{560E147D-0FB5-E945-BC2A-F65637663A77}" type="presOf" srcId="{C8AEF4C3-F901-174C-8466-23C572F386A8}" destId="{D9FC83E5-3F57-454B-AE4E-9E737F7A4DB5}" srcOrd="0" destOrd="0" presId="urn:microsoft.com/office/officeart/2005/8/layout/hProcess10"/>
    <dgm:cxn modelId="{7BA4E97E-2F32-9C4E-BB33-4F3CD1E43A7B}" type="presOf" srcId="{A4259169-D1CA-3849-93FE-894312C97BFC}" destId="{C85142CB-424A-514A-B5EE-AA1612936EEC}" srcOrd="0" destOrd="0" presId="urn:microsoft.com/office/officeart/2005/8/layout/hProcess10"/>
    <dgm:cxn modelId="{D12CC78A-EB10-3545-8BC5-BD3AF137BA5F}" type="presOf" srcId="{E2B2D754-4609-0B41-ADDC-7BC3598BCDD1}" destId="{1B8199E3-79A4-FF40-B08B-7F5FC35A47B3}" srcOrd="1" destOrd="0" presId="urn:microsoft.com/office/officeart/2005/8/layout/hProcess10"/>
    <dgm:cxn modelId="{CDFB448B-57F7-5646-BDBA-0E89E6797D6F}" type="presOf" srcId="{E2B2D754-4609-0B41-ADDC-7BC3598BCDD1}" destId="{78FAAC7C-A2EC-0844-9AED-28FDEEA55CD9}" srcOrd="0" destOrd="0" presId="urn:microsoft.com/office/officeart/2005/8/layout/hProcess10"/>
    <dgm:cxn modelId="{16FBCFA2-8E43-7741-A07A-3D8AA88DF399}" srcId="{C8AEF4C3-F901-174C-8466-23C572F386A8}" destId="{BEE40D40-59A9-8B4B-ABB1-F88F9E28B979}" srcOrd="2" destOrd="0" parTransId="{2C02B0BA-6204-A743-898B-533473D35B59}" sibTransId="{FAFA1D4F-682D-9B46-9FA5-10B99AE38B6B}"/>
    <dgm:cxn modelId="{680C8DD9-6F69-C04E-8A48-4D2566ACEA3D}" type="presOf" srcId="{BEE40D40-59A9-8B4B-ABB1-F88F9E28B979}" destId="{35960369-932C-5547-A192-7588BB445569}" srcOrd="0" destOrd="0" presId="urn:microsoft.com/office/officeart/2005/8/layout/hProcess10"/>
    <dgm:cxn modelId="{32D8E2F7-A14C-3248-ADC2-73B7B282A067}" type="presOf" srcId="{A4259169-D1CA-3849-93FE-894312C97BFC}" destId="{2CAEE2BE-CB93-8648-BC63-380D487E359F}" srcOrd="1" destOrd="0" presId="urn:microsoft.com/office/officeart/2005/8/layout/hProcess10"/>
    <dgm:cxn modelId="{6DAFE0FE-A1D9-9945-9379-E146F11C5473}" type="presOf" srcId="{458F42A3-4A49-0A46-B1E3-21AB7FD72834}" destId="{B82BA2C2-F61D-FC44-985F-85981600C9F4}" srcOrd="0" destOrd="0" presId="urn:microsoft.com/office/officeart/2005/8/layout/hProcess10"/>
    <dgm:cxn modelId="{18648817-BF6D-6F4A-85B9-032DD67A6762}" type="presParOf" srcId="{D9FC83E5-3F57-454B-AE4E-9E737F7A4DB5}" destId="{F0861606-3AAD-794F-BAA1-5E4125517D0D}" srcOrd="0" destOrd="0" presId="urn:microsoft.com/office/officeart/2005/8/layout/hProcess10"/>
    <dgm:cxn modelId="{40FAD728-A961-AA4F-8E63-911E0C803142}" type="presParOf" srcId="{F0861606-3AAD-794F-BAA1-5E4125517D0D}" destId="{8DAE963E-1155-2647-9915-C18B541E8444}" srcOrd="0" destOrd="0" presId="urn:microsoft.com/office/officeart/2005/8/layout/hProcess10"/>
    <dgm:cxn modelId="{C131C56C-5487-1643-BB68-5F7CDF760C26}" type="presParOf" srcId="{F0861606-3AAD-794F-BAA1-5E4125517D0D}" destId="{B82BA2C2-F61D-FC44-985F-85981600C9F4}" srcOrd="1" destOrd="0" presId="urn:microsoft.com/office/officeart/2005/8/layout/hProcess10"/>
    <dgm:cxn modelId="{AFF180DC-4038-EE49-8471-DD520DAF2AAE}" type="presParOf" srcId="{D9FC83E5-3F57-454B-AE4E-9E737F7A4DB5}" destId="{78FAAC7C-A2EC-0844-9AED-28FDEEA55CD9}" srcOrd="1" destOrd="0" presId="urn:microsoft.com/office/officeart/2005/8/layout/hProcess10"/>
    <dgm:cxn modelId="{10565D81-20D8-CF45-8ED3-39D237D9AA97}" type="presParOf" srcId="{78FAAC7C-A2EC-0844-9AED-28FDEEA55CD9}" destId="{1B8199E3-79A4-FF40-B08B-7F5FC35A47B3}" srcOrd="0" destOrd="0" presId="urn:microsoft.com/office/officeart/2005/8/layout/hProcess10"/>
    <dgm:cxn modelId="{7B64A3F0-5514-D44D-8C56-387BCF164A5C}" type="presParOf" srcId="{D9FC83E5-3F57-454B-AE4E-9E737F7A4DB5}" destId="{9591A3C1-CF97-E140-91EF-5B2EE243B133}" srcOrd="2" destOrd="0" presId="urn:microsoft.com/office/officeart/2005/8/layout/hProcess10"/>
    <dgm:cxn modelId="{31E7D207-4D52-364E-9459-F1C9DB1FA0B7}" type="presParOf" srcId="{9591A3C1-CF97-E140-91EF-5B2EE243B133}" destId="{755157C9-7A8E-504C-99A4-3130B9D2BF7C}" srcOrd="0" destOrd="0" presId="urn:microsoft.com/office/officeart/2005/8/layout/hProcess10"/>
    <dgm:cxn modelId="{18303CF8-36B3-9041-886E-647AB4734B44}" type="presParOf" srcId="{9591A3C1-CF97-E140-91EF-5B2EE243B133}" destId="{A3CF6293-CA7E-6E43-9427-EECBCF165794}" srcOrd="1" destOrd="0" presId="urn:microsoft.com/office/officeart/2005/8/layout/hProcess10"/>
    <dgm:cxn modelId="{8B9A056A-B8B5-6B48-A93F-03763F27A9C8}" type="presParOf" srcId="{D9FC83E5-3F57-454B-AE4E-9E737F7A4DB5}" destId="{C85142CB-424A-514A-B5EE-AA1612936EEC}" srcOrd="3" destOrd="0" presId="urn:microsoft.com/office/officeart/2005/8/layout/hProcess10"/>
    <dgm:cxn modelId="{93C7F0CB-28D4-984E-88E0-D17CD5233D65}" type="presParOf" srcId="{C85142CB-424A-514A-B5EE-AA1612936EEC}" destId="{2CAEE2BE-CB93-8648-BC63-380D487E359F}" srcOrd="0" destOrd="0" presId="urn:microsoft.com/office/officeart/2005/8/layout/hProcess10"/>
    <dgm:cxn modelId="{A4182EEC-BBB6-5B4D-8A9D-E1BDFDD0E14C}" type="presParOf" srcId="{D9FC83E5-3F57-454B-AE4E-9E737F7A4DB5}" destId="{956FC40D-E08F-FA45-A9C2-BD9982728CDF}" srcOrd="4" destOrd="0" presId="urn:microsoft.com/office/officeart/2005/8/layout/hProcess10"/>
    <dgm:cxn modelId="{69679756-61BD-2F45-A749-9BC10FC1FB95}" type="presParOf" srcId="{956FC40D-E08F-FA45-A9C2-BD9982728CDF}" destId="{489CBDBB-5E7B-5041-BE09-BCAEAFA39A6D}" srcOrd="0" destOrd="0" presId="urn:microsoft.com/office/officeart/2005/8/layout/hProcess10"/>
    <dgm:cxn modelId="{1B43933B-B0A4-634F-A0E0-41B388BC6549}" type="presParOf" srcId="{956FC40D-E08F-FA45-A9C2-BD9982728CDF}" destId="{35960369-932C-5547-A192-7588BB445569}"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623AF-D610-40A2-A789-66B20617CFD1}">
      <dsp:nvSpPr>
        <dsp:cNvPr id="0" name=""/>
        <dsp:cNvSpPr/>
      </dsp:nvSpPr>
      <dsp:spPr>
        <a:xfrm>
          <a:off x="0" y="1653"/>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B53CD-8BCC-4180-8E55-2D23E394E63C}">
      <dsp:nvSpPr>
        <dsp:cNvPr id="0" name=""/>
        <dsp:cNvSpPr/>
      </dsp:nvSpPr>
      <dsp:spPr>
        <a:xfrm>
          <a:off x="213124" y="160176"/>
          <a:ext cx="387499" cy="3874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8B41E-7297-4F9D-B39B-808B28B106EC}">
      <dsp:nvSpPr>
        <dsp:cNvPr id="0" name=""/>
        <dsp:cNvSpPr/>
      </dsp:nvSpPr>
      <dsp:spPr>
        <a:xfrm>
          <a:off x="813749" y="1653"/>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Readable &amp; inclusive UI (clear fonts, high contrast)</a:t>
          </a:r>
          <a:endParaRPr lang="en-US" sz="2400" kern="1200" dirty="0">
            <a:latin typeface="Cambria" panose="02040503050406030204" pitchFamily="18" charset="0"/>
          </a:endParaRPr>
        </a:p>
      </dsp:txBody>
      <dsp:txXfrm>
        <a:off x="813749" y="1653"/>
        <a:ext cx="7021102" cy="704545"/>
      </dsp:txXfrm>
    </dsp:sp>
    <dsp:sp modelId="{A52218A3-28EB-4C92-95DE-69E7962472EC}">
      <dsp:nvSpPr>
        <dsp:cNvPr id="0" name=""/>
        <dsp:cNvSpPr/>
      </dsp:nvSpPr>
      <dsp:spPr>
        <a:xfrm>
          <a:off x="0" y="882335"/>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ECAAF-A0B3-4CC6-9516-23668712DDE1}">
      <dsp:nvSpPr>
        <dsp:cNvPr id="0" name=""/>
        <dsp:cNvSpPr/>
      </dsp:nvSpPr>
      <dsp:spPr>
        <a:xfrm>
          <a:off x="213124" y="1040857"/>
          <a:ext cx="387499" cy="3874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4F7E1-7C08-4CD7-8E63-8B3EAA731AF5}">
      <dsp:nvSpPr>
        <dsp:cNvPr id="0" name=""/>
        <dsp:cNvSpPr/>
      </dsp:nvSpPr>
      <dsp:spPr>
        <a:xfrm>
          <a:off x="813749" y="882335"/>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Easy to navigate to support safe, confident use</a:t>
          </a:r>
          <a:endParaRPr lang="en-US" sz="2400" kern="1200" dirty="0">
            <a:latin typeface="Cambria" panose="02040503050406030204" pitchFamily="18" charset="0"/>
          </a:endParaRPr>
        </a:p>
      </dsp:txBody>
      <dsp:txXfrm>
        <a:off x="813749" y="882335"/>
        <a:ext cx="7021102" cy="704545"/>
      </dsp:txXfrm>
    </dsp:sp>
    <dsp:sp modelId="{8962B5F9-9A99-49EF-AF02-300EED74BB4D}">
      <dsp:nvSpPr>
        <dsp:cNvPr id="0" name=""/>
        <dsp:cNvSpPr/>
      </dsp:nvSpPr>
      <dsp:spPr>
        <a:xfrm>
          <a:off x="0" y="1763016"/>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A8986-96DD-4962-83BF-031A27BC5EB0}">
      <dsp:nvSpPr>
        <dsp:cNvPr id="0" name=""/>
        <dsp:cNvSpPr/>
      </dsp:nvSpPr>
      <dsp:spPr>
        <a:xfrm>
          <a:off x="213124" y="1921539"/>
          <a:ext cx="387499" cy="3874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24076-B7E3-482B-AC61-2F1D396E0235}">
      <dsp:nvSpPr>
        <dsp:cNvPr id="0" name=""/>
        <dsp:cNvSpPr/>
      </dsp:nvSpPr>
      <dsp:spPr>
        <a:xfrm>
          <a:off x="813749" y="1763016"/>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Secure data storage compliant with GDPR</a:t>
          </a:r>
          <a:endParaRPr lang="en-US" sz="2400" kern="1200" dirty="0">
            <a:latin typeface="Cambria" panose="02040503050406030204" pitchFamily="18" charset="0"/>
          </a:endParaRPr>
        </a:p>
      </dsp:txBody>
      <dsp:txXfrm>
        <a:off x="813749" y="1763016"/>
        <a:ext cx="7021102" cy="704545"/>
      </dsp:txXfrm>
    </dsp:sp>
    <dsp:sp modelId="{D5B6AE6B-50C9-4D54-AC25-9A19761193D2}">
      <dsp:nvSpPr>
        <dsp:cNvPr id="0" name=""/>
        <dsp:cNvSpPr/>
      </dsp:nvSpPr>
      <dsp:spPr>
        <a:xfrm>
          <a:off x="0" y="2643698"/>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E82FB-B6FA-4C8C-BB93-A747B988C85F}">
      <dsp:nvSpPr>
        <dsp:cNvPr id="0" name=""/>
        <dsp:cNvSpPr/>
      </dsp:nvSpPr>
      <dsp:spPr>
        <a:xfrm>
          <a:off x="213124" y="2802220"/>
          <a:ext cx="387499" cy="3874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99C309-1BC9-4A8B-BCC0-986D25100894}">
      <dsp:nvSpPr>
        <dsp:cNvPr id="0" name=""/>
        <dsp:cNvSpPr/>
      </dsp:nvSpPr>
      <dsp:spPr>
        <a:xfrm>
          <a:off x="813749" y="2643698"/>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Scalable to other cities for future growth</a:t>
          </a:r>
          <a:endParaRPr lang="en-US" sz="2400" kern="1200" dirty="0">
            <a:latin typeface="Cambria" panose="02040503050406030204" pitchFamily="18" charset="0"/>
          </a:endParaRPr>
        </a:p>
      </dsp:txBody>
      <dsp:txXfrm>
        <a:off x="813749" y="2643698"/>
        <a:ext cx="7021102" cy="704545"/>
      </dsp:txXfrm>
    </dsp:sp>
    <dsp:sp modelId="{6093CD0E-F21B-4B58-9D0E-F9FE7686DCB1}">
      <dsp:nvSpPr>
        <dsp:cNvPr id="0" name=""/>
        <dsp:cNvSpPr/>
      </dsp:nvSpPr>
      <dsp:spPr>
        <a:xfrm>
          <a:off x="0" y="3524379"/>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819A0-8A8B-4A9C-867E-18AB39FA3376}">
      <dsp:nvSpPr>
        <dsp:cNvPr id="0" name=""/>
        <dsp:cNvSpPr/>
      </dsp:nvSpPr>
      <dsp:spPr>
        <a:xfrm>
          <a:off x="213124" y="3682902"/>
          <a:ext cx="387499" cy="3874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FACFC-51B6-4CB5-A06A-5F120D014F6E}">
      <dsp:nvSpPr>
        <dsp:cNvPr id="0" name=""/>
        <dsp:cNvSpPr/>
      </dsp:nvSpPr>
      <dsp:spPr>
        <a:xfrm>
          <a:off x="813749" y="3524379"/>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Reliable &amp; fast responses to user actions</a:t>
          </a:r>
          <a:endParaRPr lang="en-US" sz="2400" kern="1200" dirty="0">
            <a:latin typeface="Cambria" panose="02040503050406030204" pitchFamily="18" charset="0"/>
          </a:endParaRPr>
        </a:p>
      </dsp:txBody>
      <dsp:txXfrm>
        <a:off x="813749" y="3524379"/>
        <a:ext cx="7021102" cy="704545"/>
      </dsp:txXfrm>
    </dsp:sp>
    <dsp:sp modelId="{6DA088C3-6EF9-4276-8E4E-700ADC41AD53}">
      <dsp:nvSpPr>
        <dsp:cNvPr id="0" name=""/>
        <dsp:cNvSpPr/>
      </dsp:nvSpPr>
      <dsp:spPr>
        <a:xfrm>
          <a:off x="0" y="4405061"/>
          <a:ext cx="7834852" cy="704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751F58-BC0E-4A3F-BEE9-96DD167F5163}">
      <dsp:nvSpPr>
        <dsp:cNvPr id="0" name=""/>
        <dsp:cNvSpPr/>
      </dsp:nvSpPr>
      <dsp:spPr>
        <a:xfrm>
          <a:off x="213124" y="4563583"/>
          <a:ext cx="387499" cy="3874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8ADC06-1D5C-48ED-80C5-406E88766501}">
      <dsp:nvSpPr>
        <dsp:cNvPr id="0" name=""/>
        <dsp:cNvSpPr/>
      </dsp:nvSpPr>
      <dsp:spPr>
        <a:xfrm>
          <a:off x="813749" y="4405061"/>
          <a:ext cx="7021102" cy="7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64" tIns="74564" rIns="74564" bIns="74564" numCol="1" spcCol="1270" anchor="ctr" anchorCtr="0">
          <a:noAutofit/>
        </a:bodyPr>
        <a:lstStyle/>
        <a:p>
          <a:pPr marL="0" lvl="0" indent="0" algn="l" defTabSz="1066800">
            <a:lnSpc>
              <a:spcPct val="100000"/>
            </a:lnSpc>
            <a:spcBef>
              <a:spcPct val="0"/>
            </a:spcBef>
            <a:spcAft>
              <a:spcPct val="35000"/>
            </a:spcAft>
            <a:buNone/>
          </a:pPr>
          <a:r>
            <a:rPr lang="en-IE" sz="2400" kern="1200" dirty="0">
              <a:latin typeface="Cambria" panose="02040503050406030204" pitchFamily="18" charset="0"/>
            </a:rPr>
            <a:t>Cross-platform support (iOS &amp; Android)</a:t>
          </a:r>
          <a:endParaRPr lang="en-US" sz="2400" kern="1200" dirty="0">
            <a:latin typeface="Cambria" panose="02040503050406030204" pitchFamily="18" charset="0"/>
          </a:endParaRPr>
        </a:p>
      </dsp:txBody>
      <dsp:txXfrm>
        <a:off x="813749" y="4405061"/>
        <a:ext cx="7021102" cy="704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E963E-1155-2647-9915-C18B541E8444}">
      <dsp:nvSpPr>
        <dsp:cNvPr id="0" name=""/>
        <dsp:cNvSpPr/>
      </dsp:nvSpPr>
      <dsp:spPr>
        <a:xfrm>
          <a:off x="1592" y="501955"/>
          <a:ext cx="2541615" cy="225669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2BA2C2-F61D-FC44-985F-85981600C9F4}">
      <dsp:nvSpPr>
        <dsp:cNvPr id="0" name=""/>
        <dsp:cNvSpPr/>
      </dsp:nvSpPr>
      <dsp:spPr>
        <a:xfrm>
          <a:off x="946597" y="2735835"/>
          <a:ext cx="1618044" cy="869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GB" sz="3200" kern="1200" dirty="0"/>
            <a:t>Initial</a:t>
          </a:r>
        </a:p>
      </dsp:txBody>
      <dsp:txXfrm>
        <a:off x="972053" y="2761291"/>
        <a:ext cx="1567132" cy="818214"/>
      </dsp:txXfrm>
    </dsp:sp>
    <dsp:sp modelId="{78FAAC7C-A2EC-0844-9AED-28FDEEA55CD9}">
      <dsp:nvSpPr>
        <dsp:cNvPr id="0" name=""/>
        <dsp:cNvSpPr/>
      </dsp:nvSpPr>
      <dsp:spPr>
        <a:xfrm rot="100632">
          <a:off x="2953264" y="1328903"/>
          <a:ext cx="410319" cy="713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2953290" y="1469752"/>
        <a:ext cx="287223" cy="427951"/>
      </dsp:txXfrm>
    </dsp:sp>
    <dsp:sp modelId="{755157C9-7A8E-504C-99A4-3130B9D2BF7C}">
      <dsp:nvSpPr>
        <dsp:cNvPr id="0" name=""/>
        <dsp:cNvSpPr/>
      </dsp:nvSpPr>
      <dsp:spPr>
        <a:xfrm>
          <a:off x="3715048" y="385684"/>
          <a:ext cx="3056445" cy="2721782"/>
        </a:xfrm>
        <a:prstGeom prst="roundRect">
          <a:avLst>
            <a:gd name="adj" fmla="val 10000"/>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F6293-CA7E-6E43-9427-EECBCF165794}">
      <dsp:nvSpPr>
        <dsp:cNvPr id="0" name=""/>
        <dsp:cNvSpPr/>
      </dsp:nvSpPr>
      <dsp:spPr>
        <a:xfrm>
          <a:off x="4914157" y="2852106"/>
          <a:ext cx="1624664" cy="869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GB" sz="3200" kern="1200" dirty="0"/>
            <a:t>Second</a:t>
          </a:r>
        </a:p>
      </dsp:txBody>
      <dsp:txXfrm>
        <a:off x="4939613" y="2877562"/>
        <a:ext cx="1573752" cy="818214"/>
      </dsp:txXfrm>
    </dsp:sp>
    <dsp:sp modelId="{C85142CB-424A-514A-B5EE-AA1612936EEC}">
      <dsp:nvSpPr>
        <dsp:cNvPr id="0" name=""/>
        <dsp:cNvSpPr/>
      </dsp:nvSpPr>
      <dsp:spPr>
        <a:xfrm rot="21568581">
          <a:off x="7174126" y="1370462"/>
          <a:ext cx="402658" cy="713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7174129" y="1513664"/>
        <a:ext cx="281861" cy="427951"/>
      </dsp:txXfrm>
    </dsp:sp>
    <dsp:sp modelId="{489CBDBB-5E7B-5041-BE09-BCAEAFA39A6D}">
      <dsp:nvSpPr>
        <dsp:cNvPr id="0" name=""/>
        <dsp:cNvSpPr/>
      </dsp:nvSpPr>
      <dsp:spPr>
        <a:xfrm>
          <a:off x="7921899" y="425117"/>
          <a:ext cx="2968344" cy="2566823"/>
        </a:xfrm>
        <a:prstGeom prst="roundRect">
          <a:avLst>
            <a:gd name="adj" fmla="val 10000"/>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60369-932C-5547-A192-7588BB445569}">
      <dsp:nvSpPr>
        <dsp:cNvPr id="0" name=""/>
        <dsp:cNvSpPr/>
      </dsp:nvSpPr>
      <dsp:spPr>
        <a:xfrm>
          <a:off x="9082776" y="2815445"/>
          <a:ext cx="1613028" cy="8663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GB" sz="3200" kern="1200" dirty="0"/>
            <a:t>Final</a:t>
          </a:r>
        </a:p>
      </dsp:txBody>
      <dsp:txXfrm>
        <a:off x="9108151" y="2840820"/>
        <a:ext cx="1562278" cy="8156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4917B-9631-844E-B759-C5F554DE9333}" type="datetimeFigureOut">
              <a:rPr lang="en-US" smtClean="0"/>
              <a:t>11/13/25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3B141-FCF1-C642-AED0-06364103F949}" type="slidenum">
              <a:rPr lang="en-US" smtClean="0"/>
              <a:t>‹#›</a:t>
            </a:fld>
            <a:endParaRPr lang="en-US"/>
          </a:p>
        </p:txBody>
      </p:sp>
    </p:spTree>
    <p:extLst>
      <p:ext uri="{BB962C8B-B14F-4D97-AF65-F5344CB8AC3E}">
        <p14:creationId xmlns:p14="http://schemas.microsoft.com/office/powerpoint/2010/main" val="3747225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Calibri"/>
                <a:ea typeface="+mn-lt"/>
                <a:cs typeface="+mn-lt"/>
              </a:rPr>
              <a:t>SafePath is a </a:t>
            </a:r>
            <a:r>
              <a:rPr lang="en-US" sz="1200" i="1" dirty="0">
                <a:latin typeface="Calibri"/>
                <a:ea typeface="+mn-lt"/>
                <a:cs typeface="+mn-lt"/>
              </a:rPr>
              <a:t>safety-first navigation app</a:t>
            </a:r>
            <a:r>
              <a:rPr lang="en-US" sz="1200" dirty="0">
                <a:latin typeface="Calibri"/>
                <a:ea typeface="+mn-lt"/>
                <a:cs typeface="+mn-lt"/>
              </a:rPr>
              <a:t> designed for walkers and cyclists in urban environments (starting with London, UK).Unlike typical navigation tools that focus on speed, SafePath prioritizes personal safety  helping users avoid unsafe or poorly lit areas.</a:t>
            </a:r>
            <a:endParaRPr lang="en-US" sz="1200" dirty="0">
              <a:latin typeface="Calibri"/>
              <a:ea typeface="Calibri"/>
              <a:cs typeface="Calibri"/>
            </a:endParaRPr>
          </a:p>
          <a:p>
            <a:pPr marL="0" indent="0">
              <a:buNone/>
            </a:pPr>
            <a:r>
              <a:rPr lang="en-US" sz="1200" dirty="0">
                <a:latin typeface="Calibri"/>
                <a:ea typeface="+mn-lt"/>
                <a:cs typeface="+mn-lt"/>
              </a:rPr>
              <a:t>The app recommends routes by analyzing:</a:t>
            </a:r>
            <a:endParaRPr lang="en-US" sz="1200" dirty="0">
              <a:latin typeface="Calibri"/>
              <a:ea typeface="Calibri"/>
              <a:cs typeface="Calibri"/>
            </a:endParaRPr>
          </a:p>
          <a:p>
            <a:r>
              <a:rPr lang="en-US" sz="1200" dirty="0">
                <a:latin typeface="Calibri"/>
                <a:ea typeface="+mn-lt"/>
                <a:cs typeface="+mn-lt"/>
              </a:rPr>
              <a:t>Crime data and lighting conditions</a:t>
            </a:r>
            <a:endParaRPr lang="en-US" sz="1200" dirty="0">
              <a:latin typeface="Calibri"/>
              <a:ea typeface="Calibri"/>
              <a:cs typeface="Calibri"/>
            </a:endParaRPr>
          </a:p>
          <a:p>
            <a:r>
              <a:rPr lang="en-US" sz="1200" dirty="0">
                <a:latin typeface="Calibri"/>
                <a:ea typeface="+mn-lt"/>
                <a:cs typeface="+mn-lt"/>
              </a:rPr>
              <a:t>User-reported hazards (e.g. blocked paths, unsafe crossings)</a:t>
            </a:r>
            <a:endParaRPr lang="en-US" sz="1200" dirty="0">
              <a:latin typeface="Calibri"/>
              <a:ea typeface="Calibri"/>
              <a:cs typeface="Calibri"/>
            </a:endParaRPr>
          </a:p>
          <a:p>
            <a:r>
              <a:rPr lang="en-US" sz="1200" dirty="0">
                <a:latin typeface="Calibri"/>
                <a:ea typeface="+mn-lt"/>
                <a:cs typeface="+mn-lt"/>
              </a:rPr>
              <a:t>Community feedback from other SafePath users</a:t>
            </a:r>
            <a:endParaRPr lang="en-US" sz="1200" dirty="0">
              <a:latin typeface="Calibri"/>
              <a:ea typeface="Calibri"/>
              <a:cs typeface="Calibri"/>
            </a:endParaRPr>
          </a:p>
          <a:p>
            <a:pPr marL="0" indent="0">
              <a:buNone/>
            </a:pPr>
            <a:r>
              <a:rPr lang="en-US" sz="1200" dirty="0">
                <a:latin typeface="Calibri"/>
                <a:ea typeface="+mn-lt"/>
                <a:cs typeface="+mn-lt"/>
              </a:rPr>
              <a:t>Core features include Suggested Routes, Hazard Reporting, Find a Buddy.</a:t>
            </a:r>
          </a:p>
          <a:p>
            <a:pPr marL="0" indent="0">
              <a:buNone/>
            </a:pPr>
            <a:r>
              <a:rPr lang="en-US" sz="1200" dirty="0">
                <a:latin typeface="Calibri"/>
                <a:ea typeface="+mn-lt"/>
                <a:cs typeface="+mn-lt"/>
              </a:rPr>
              <a:t>The system continuously learns user preferences, tailoring route suggestions to individual risk tolerance and travel patterns.</a:t>
            </a:r>
            <a:endParaRPr lang="en-US" sz="1200" dirty="0">
              <a:latin typeface="Calibri"/>
              <a:ea typeface="Calibri"/>
              <a:cs typeface="Calibri"/>
            </a:endParaRPr>
          </a:p>
          <a:p>
            <a:pPr marL="0" indent="0">
              <a:buNone/>
            </a:pPr>
            <a:r>
              <a:rPr lang="en-US" sz="1200" dirty="0">
                <a:latin typeface="Calibri"/>
                <a:ea typeface="+mn-lt"/>
                <a:cs typeface="+mn-lt"/>
              </a:rPr>
              <a:t>Vision: build a trusted companion for everyday travel — promoting safer mobility, stronger community awareness, and informed urban design.</a:t>
            </a:r>
            <a:endParaRPr lang="en-US" sz="1200" dirty="0">
              <a:latin typeface="Calibri"/>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2</a:t>
            </a:fld>
            <a:endParaRPr lang="en-US"/>
          </a:p>
        </p:txBody>
      </p:sp>
    </p:spTree>
    <p:extLst>
      <p:ext uri="{BB962C8B-B14F-4D97-AF65-F5344CB8AC3E}">
        <p14:creationId xmlns:p14="http://schemas.microsoft.com/office/powerpoint/2010/main" val="203565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4</a:t>
            </a:fld>
            <a:endParaRPr lang="en-US"/>
          </a:p>
        </p:txBody>
      </p:sp>
    </p:spTree>
    <p:extLst>
      <p:ext uri="{BB962C8B-B14F-4D97-AF65-F5344CB8AC3E}">
        <p14:creationId xmlns:p14="http://schemas.microsoft.com/office/powerpoint/2010/main" val="63454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7</a:t>
            </a:fld>
            <a:endParaRPr lang="en-US"/>
          </a:p>
        </p:txBody>
      </p:sp>
    </p:spTree>
    <p:extLst>
      <p:ext uri="{BB962C8B-B14F-4D97-AF65-F5344CB8AC3E}">
        <p14:creationId xmlns:p14="http://schemas.microsoft.com/office/powerpoint/2010/main" val="2053237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16</a:t>
            </a:fld>
            <a:endParaRPr lang="en-US"/>
          </a:p>
        </p:txBody>
      </p:sp>
    </p:spTree>
    <p:extLst>
      <p:ext uri="{BB962C8B-B14F-4D97-AF65-F5344CB8AC3E}">
        <p14:creationId xmlns:p14="http://schemas.microsoft.com/office/powerpoint/2010/main" val="89986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17</a:t>
            </a:fld>
            <a:endParaRPr lang="en-US"/>
          </a:p>
        </p:txBody>
      </p:sp>
    </p:spTree>
    <p:extLst>
      <p:ext uri="{BB962C8B-B14F-4D97-AF65-F5344CB8AC3E}">
        <p14:creationId xmlns:p14="http://schemas.microsoft.com/office/powerpoint/2010/main" val="352441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13B141-FCF1-C642-AED0-06364103F949}" type="slidenum">
              <a:rPr lang="en-US" smtClean="0"/>
              <a:t>23</a:t>
            </a:fld>
            <a:endParaRPr lang="en-US"/>
          </a:p>
        </p:txBody>
      </p:sp>
    </p:spTree>
    <p:extLst>
      <p:ext uri="{BB962C8B-B14F-4D97-AF65-F5344CB8AC3E}">
        <p14:creationId xmlns:p14="http://schemas.microsoft.com/office/powerpoint/2010/main" val="34690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11/13/25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26417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11/13/25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61179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11/13/25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3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11/13/25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4363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11/13/25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3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11/13/25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8943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11/13/25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17120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11/13/25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4668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11/13/25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71258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11/13/25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32859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11/13/25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3194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11/13/25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176573"/>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40" r:id="rId6"/>
    <p:sldLayoutId id="2147483935" r:id="rId7"/>
    <p:sldLayoutId id="2147483936" r:id="rId8"/>
    <p:sldLayoutId id="2147483937" r:id="rId9"/>
    <p:sldLayoutId id="2147483939" r:id="rId10"/>
    <p:sldLayoutId id="2147483938"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89AD-A8E5-18F9-0211-C10B6B3429F7}"/>
              </a:ext>
            </a:extLst>
          </p:cNvPr>
          <p:cNvSpPr>
            <a:spLocks noGrp="1"/>
          </p:cNvSpPr>
          <p:nvPr>
            <p:ph type="ctrTitle"/>
          </p:nvPr>
        </p:nvSpPr>
        <p:spPr>
          <a:xfrm>
            <a:off x="5507852" y="1513370"/>
            <a:ext cx="6034187" cy="1504135"/>
          </a:xfrm>
        </p:spPr>
        <p:txBody>
          <a:bodyPr vert="horz" lIns="91440" tIns="45720" rIns="91440" bIns="45720" rtlCol="0" anchor="t" anchorCtr="0">
            <a:normAutofit fontScale="90000"/>
          </a:bodyPr>
          <a:lstStyle/>
          <a:p>
            <a:pPr algn="ctr">
              <a:lnSpc>
                <a:spcPct val="90000"/>
              </a:lnSpc>
            </a:pPr>
            <a:r>
              <a:rPr lang="en-US" sz="3600" dirty="0">
                <a:solidFill>
                  <a:schemeClr val="accent2">
                    <a:lumMod val="75000"/>
                  </a:schemeClr>
                </a:solidFill>
                <a:latin typeface="Cambria" panose="02040503050406030204" pitchFamily="18" charset="0"/>
              </a:rPr>
              <a:t>Week 9</a:t>
            </a:r>
            <a:br>
              <a:rPr lang="en-US" sz="3400" dirty="0">
                <a:solidFill>
                  <a:schemeClr val="accent1"/>
                </a:solidFill>
                <a:latin typeface="Cambria" panose="02040503050406030204" pitchFamily="18" charset="0"/>
              </a:rPr>
            </a:br>
            <a:r>
              <a:rPr lang="en-US" sz="3400" dirty="0">
                <a:solidFill>
                  <a:schemeClr val="accent1"/>
                </a:solidFill>
                <a:latin typeface="Cambria" panose="02040503050406030204" pitchFamily="18" charset="0"/>
              </a:rPr>
              <a:t>SafePath</a:t>
            </a:r>
            <a:br>
              <a:rPr lang="en-US" sz="3400" dirty="0">
                <a:solidFill>
                  <a:schemeClr val="accent1"/>
                </a:solidFill>
                <a:latin typeface="Cambria" panose="02040503050406030204" pitchFamily="18" charset="0"/>
              </a:rPr>
            </a:br>
            <a:r>
              <a:rPr lang="en-US" sz="3400" dirty="0">
                <a:solidFill>
                  <a:schemeClr val="accent1"/>
                </a:solidFill>
                <a:latin typeface="Cambria" panose="02040503050406030204" pitchFamily="18" charset="0"/>
              </a:rPr>
              <a:t>User Evaluation</a:t>
            </a:r>
          </a:p>
        </p:txBody>
      </p:sp>
      <p:pic>
        <p:nvPicPr>
          <p:cNvPr id="4" name="Picture 3" descr="A close-up of blue and white shapes&#10;&#10;AI-generated content may be incorrect.">
            <a:extLst>
              <a:ext uri="{FF2B5EF4-FFF2-40B4-BE49-F238E27FC236}">
                <a16:creationId xmlns:a16="http://schemas.microsoft.com/office/drawing/2014/main" id="{FED61B5C-9CB5-769E-F236-6D98C1265580}"/>
              </a:ext>
            </a:extLst>
          </p:cNvPr>
          <p:cNvPicPr>
            <a:picLocks noChangeAspect="1"/>
          </p:cNvPicPr>
          <p:nvPr/>
        </p:nvPicPr>
        <p:blipFill>
          <a:blip r:embed="rId2"/>
          <a:srcRect l="16271" r="43885"/>
          <a:stretch>
            <a:fillRect/>
          </a:stretch>
        </p:blipFill>
        <p:spPr>
          <a:xfrm>
            <a:off x="0" y="10"/>
            <a:ext cx="4857871" cy="6857990"/>
          </a:xfrm>
          <a:prstGeom prst="rect">
            <a:avLst/>
          </a:prstGeom>
        </p:spPr>
      </p:pic>
      <p:sp>
        <p:nvSpPr>
          <p:cNvPr id="8" name="Subtitle 7">
            <a:extLst>
              <a:ext uri="{FF2B5EF4-FFF2-40B4-BE49-F238E27FC236}">
                <a16:creationId xmlns:a16="http://schemas.microsoft.com/office/drawing/2014/main" id="{90BFBD52-3D17-C2C0-7071-472DDF0C949A}"/>
              </a:ext>
            </a:extLst>
          </p:cNvPr>
          <p:cNvSpPr>
            <a:spLocks noGrp="1"/>
          </p:cNvSpPr>
          <p:nvPr>
            <p:ph type="subTitle" idx="1"/>
          </p:nvPr>
        </p:nvSpPr>
        <p:spPr>
          <a:xfrm>
            <a:off x="5076255" y="3840480"/>
            <a:ext cx="6673117" cy="2380984"/>
          </a:xfrm>
        </p:spPr>
        <p:txBody>
          <a:bodyPr vert="horz" lIns="91440" tIns="45720" rIns="91440" bIns="45720" rtlCol="0">
            <a:normAutofit/>
          </a:bodyPr>
          <a:lstStyle/>
          <a:p>
            <a:pPr fontAlgn="base">
              <a:lnSpc>
                <a:spcPct val="120000"/>
              </a:lnSpc>
            </a:pPr>
            <a:r>
              <a:rPr lang="en-US" b="0" dirty="0">
                <a:latin typeface="Cambria" panose="02040503050406030204" pitchFamily="18" charset="0"/>
              </a:rPr>
              <a:t>D24126339 – Huda Ibrahim - Team Lead</a:t>
            </a:r>
          </a:p>
          <a:p>
            <a:pPr fontAlgn="base">
              <a:lnSpc>
                <a:spcPct val="120000"/>
              </a:lnSpc>
            </a:pPr>
            <a:r>
              <a:rPr lang="en-US" b="0" dirty="0">
                <a:latin typeface="Cambria" panose="02040503050406030204" pitchFamily="18" charset="0"/>
              </a:rPr>
              <a:t>D24127853 – Hina Kausar </a:t>
            </a:r>
          </a:p>
          <a:p>
            <a:pPr fontAlgn="base">
              <a:lnSpc>
                <a:spcPct val="120000"/>
              </a:lnSpc>
            </a:pPr>
            <a:r>
              <a:rPr lang="en-US" b="0" dirty="0">
                <a:latin typeface="Cambria" panose="02040503050406030204" pitchFamily="18" charset="0"/>
              </a:rPr>
              <a:t>D24126048 – Shalini Kuruguntla </a:t>
            </a:r>
          </a:p>
          <a:p>
            <a:pPr fontAlgn="base">
              <a:lnSpc>
                <a:spcPct val="120000"/>
              </a:lnSpc>
            </a:pPr>
            <a:r>
              <a:rPr lang="en-US" b="0" dirty="0">
                <a:latin typeface="Cambria" panose="02040503050406030204" pitchFamily="18" charset="0"/>
              </a:rPr>
              <a:t>D24125575 – Sai Priyanka Basa Shanker </a:t>
            </a:r>
          </a:p>
          <a:p>
            <a:pPr fontAlgn="base">
              <a:lnSpc>
                <a:spcPct val="120000"/>
              </a:lnSpc>
            </a:pPr>
            <a:r>
              <a:rPr lang="en-US" b="0" dirty="0">
                <a:latin typeface="Cambria" panose="02040503050406030204" pitchFamily="18" charset="0"/>
              </a:rPr>
              <a:t>D24125555 – Karan Joseph </a:t>
            </a:r>
          </a:p>
        </p:txBody>
      </p:sp>
      <p:sp>
        <p:nvSpPr>
          <p:cNvPr id="11" name="TextBox 10">
            <a:extLst>
              <a:ext uri="{FF2B5EF4-FFF2-40B4-BE49-F238E27FC236}">
                <a16:creationId xmlns:a16="http://schemas.microsoft.com/office/drawing/2014/main" id="{47BB0CA2-A110-4506-89CC-2702799C4633}"/>
              </a:ext>
            </a:extLst>
          </p:cNvPr>
          <p:cNvSpPr txBox="1"/>
          <p:nvPr/>
        </p:nvSpPr>
        <p:spPr>
          <a:xfrm>
            <a:off x="5076255" y="3084370"/>
            <a:ext cx="1315104" cy="830997"/>
          </a:xfrm>
          <a:prstGeom prst="rect">
            <a:avLst/>
          </a:prstGeom>
          <a:noFill/>
        </p:spPr>
        <p:txBody>
          <a:bodyPr wrap="square" rtlCol="0">
            <a:spAutoFit/>
          </a:bodyPr>
          <a:lstStyle/>
          <a:p>
            <a:br>
              <a:rPr lang="en-US" sz="2400" b="1" dirty="0">
                <a:solidFill>
                  <a:schemeClr val="accent2">
                    <a:lumMod val="75000"/>
                  </a:schemeClr>
                </a:solidFill>
                <a:latin typeface="Cambria" panose="02040503050406030204" pitchFamily="18" charset="0"/>
              </a:rPr>
            </a:br>
            <a:r>
              <a:rPr lang="en-US" sz="2400" b="1" dirty="0">
                <a:solidFill>
                  <a:schemeClr val="accent2">
                    <a:lumMod val="75000"/>
                  </a:schemeClr>
                </a:solidFill>
                <a:latin typeface="Cambria" panose="02040503050406030204" pitchFamily="18" charset="0"/>
              </a:rPr>
              <a:t>Group 2</a:t>
            </a:r>
            <a:endParaRPr lang="en-US" sz="2400" b="1" dirty="0">
              <a:solidFill>
                <a:schemeClr val="accent2">
                  <a:lumMod val="75000"/>
                </a:schemeClr>
              </a:solidFill>
            </a:endParaRPr>
          </a:p>
        </p:txBody>
      </p:sp>
    </p:spTree>
    <p:extLst>
      <p:ext uri="{BB962C8B-B14F-4D97-AF65-F5344CB8AC3E}">
        <p14:creationId xmlns:p14="http://schemas.microsoft.com/office/powerpoint/2010/main" val="2338953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B7D0895D-213A-F577-FAF8-314DD1C9AB46}"/>
              </a:ext>
            </a:extLst>
          </p:cNvPr>
          <p:cNvPicPr>
            <a:picLocks noChangeAspect="1"/>
          </p:cNvPicPr>
          <p:nvPr/>
        </p:nvPicPr>
        <p:blipFill>
          <a:blip r:embed="rId2"/>
          <a:stretch>
            <a:fillRect/>
          </a:stretch>
        </p:blipFill>
        <p:spPr>
          <a:xfrm>
            <a:off x="709893" y="404933"/>
            <a:ext cx="11325960" cy="6057920"/>
          </a:xfrm>
          <a:prstGeom prst="rect">
            <a:avLst/>
          </a:prstGeom>
        </p:spPr>
      </p:pic>
      <p:sp>
        <p:nvSpPr>
          <p:cNvPr id="10" name="Title 1">
            <a:extLst>
              <a:ext uri="{FF2B5EF4-FFF2-40B4-BE49-F238E27FC236}">
                <a16:creationId xmlns:a16="http://schemas.microsoft.com/office/drawing/2014/main" id="{CF24471D-3A03-661F-EE3B-0A84ACDDDFB5}"/>
              </a:ext>
            </a:extLst>
          </p:cNvPr>
          <p:cNvSpPr>
            <a:spLocks noGrp="1"/>
          </p:cNvSpPr>
          <p:nvPr/>
        </p:nvSpPr>
        <p:spPr>
          <a:xfrm>
            <a:off x="709987" y="616592"/>
            <a:ext cx="1481279" cy="1097280"/>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sz="2400" dirty="0">
                <a:solidFill>
                  <a:srgbClr val="0066FF"/>
                </a:solidFill>
                <a:latin typeface="Cambria"/>
                <a:ea typeface="Cambria"/>
              </a:rPr>
              <a:t>Personas</a:t>
            </a:r>
            <a:br>
              <a:rPr lang="en-US" sz="2400" dirty="0">
                <a:solidFill>
                  <a:srgbClr val="0066FF"/>
                </a:solidFill>
                <a:latin typeface="Cambria"/>
                <a:ea typeface="Cambria"/>
              </a:rPr>
            </a:br>
            <a:r>
              <a:rPr lang="en-US" sz="2400" dirty="0">
                <a:solidFill>
                  <a:srgbClr val="0066FF"/>
                </a:solidFill>
                <a:latin typeface="Cambria"/>
                <a:ea typeface="Cambria"/>
              </a:rPr>
              <a:t>Daily </a:t>
            </a:r>
            <a:br>
              <a:rPr lang="en-US" sz="2400" dirty="0">
                <a:solidFill>
                  <a:srgbClr val="0066FF"/>
                </a:solidFill>
                <a:latin typeface="Cambria"/>
                <a:ea typeface="Cambria"/>
              </a:rPr>
            </a:br>
            <a:r>
              <a:rPr lang="en-US" sz="2400" dirty="0">
                <a:solidFill>
                  <a:srgbClr val="0066FF"/>
                </a:solidFill>
                <a:latin typeface="Cambria"/>
                <a:ea typeface="Cambria"/>
              </a:rPr>
              <a:t>Walker</a:t>
            </a:r>
          </a:p>
        </p:txBody>
      </p:sp>
    </p:spTree>
    <p:extLst>
      <p:ext uri="{BB962C8B-B14F-4D97-AF65-F5344CB8AC3E}">
        <p14:creationId xmlns:p14="http://schemas.microsoft.com/office/powerpoint/2010/main" val="295283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E4D43031-B24B-4425-9908-D95926D81C09}"/>
              </a:ext>
            </a:extLst>
          </p:cNvPr>
          <p:cNvPicPr>
            <a:picLocks noGrp="1" noChangeAspect="1"/>
          </p:cNvPicPr>
          <p:nvPr>
            <p:ph idx="1"/>
          </p:nvPr>
        </p:nvPicPr>
        <p:blipFill>
          <a:blip r:embed="rId2"/>
          <a:stretch>
            <a:fillRect/>
          </a:stretch>
        </p:blipFill>
        <p:spPr>
          <a:xfrm>
            <a:off x="204906" y="372142"/>
            <a:ext cx="11782248" cy="6445976"/>
          </a:xfrm>
          <a:prstGeom prst="rect">
            <a:avLst/>
          </a:prstGeom>
        </p:spPr>
      </p:pic>
      <p:sp>
        <p:nvSpPr>
          <p:cNvPr id="7" name="Title 1">
            <a:extLst>
              <a:ext uri="{FF2B5EF4-FFF2-40B4-BE49-F238E27FC236}">
                <a16:creationId xmlns:a16="http://schemas.microsoft.com/office/drawing/2014/main" id="{81D54FFB-016A-A399-10F1-242FD275331C}"/>
              </a:ext>
            </a:extLst>
          </p:cNvPr>
          <p:cNvSpPr>
            <a:spLocks noGrp="1"/>
          </p:cNvSpPr>
          <p:nvPr/>
        </p:nvSpPr>
        <p:spPr>
          <a:xfrm>
            <a:off x="206648" y="616592"/>
            <a:ext cx="1481279" cy="1097280"/>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sz="2400" dirty="0">
                <a:solidFill>
                  <a:srgbClr val="0066FF"/>
                </a:solidFill>
                <a:latin typeface="Cambria"/>
                <a:ea typeface="Cambria"/>
              </a:rPr>
              <a:t>Personas</a:t>
            </a:r>
            <a:br>
              <a:rPr lang="en-US" sz="2400" dirty="0">
                <a:solidFill>
                  <a:srgbClr val="0066FF"/>
                </a:solidFill>
                <a:latin typeface="Cambria"/>
                <a:ea typeface="Cambria"/>
              </a:rPr>
            </a:br>
            <a:r>
              <a:rPr lang="en-US" sz="2400" dirty="0">
                <a:solidFill>
                  <a:srgbClr val="0066FF"/>
                </a:solidFill>
                <a:latin typeface="Cambria"/>
                <a:ea typeface="Cambria"/>
              </a:rPr>
              <a:t>Expert</a:t>
            </a:r>
            <a:br>
              <a:rPr lang="en-US" sz="2400" dirty="0">
                <a:solidFill>
                  <a:srgbClr val="0066FF"/>
                </a:solidFill>
                <a:latin typeface="Cambria"/>
                <a:ea typeface="Cambria"/>
              </a:rPr>
            </a:br>
            <a:r>
              <a:rPr lang="en-US" sz="2400" dirty="0">
                <a:solidFill>
                  <a:srgbClr val="0066FF"/>
                </a:solidFill>
                <a:latin typeface="Cambria"/>
                <a:ea typeface="Cambria"/>
              </a:rPr>
              <a:t>Cyclist</a:t>
            </a:r>
          </a:p>
        </p:txBody>
      </p:sp>
    </p:spTree>
    <p:extLst>
      <p:ext uri="{BB962C8B-B14F-4D97-AF65-F5344CB8AC3E}">
        <p14:creationId xmlns:p14="http://schemas.microsoft.com/office/powerpoint/2010/main" val="152117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2EBA8-0EED-DA4D-1639-8EBA316A59C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D4224-2813-F44C-EBF5-89EEB53A3B2F}"/>
              </a:ext>
            </a:extLst>
          </p:cNvPr>
          <p:cNvSpPr>
            <a:spLocks noGrp="1"/>
          </p:cNvSpPr>
          <p:nvPr>
            <p:ph type="ctrTitle"/>
          </p:nvPr>
        </p:nvSpPr>
        <p:spPr>
          <a:xfrm>
            <a:off x="1699404" y="4580930"/>
            <a:ext cx="8945593" cy="948688"/>
          </a:xfrm>
        </p:spPr>
        <p:txBody>
          <a:bodyPr anchor="ctr">
            <a:normAutofit/>
          </a:bodyPr>
          <a:lstStyle/>
          <a:p>
            <a:pPr algn="ctr"/>
            <a:r>
              <a:rPr lang="en-US" sz="4400" dirty="0">
                <a:solidFill>
                  <a:srgbClr val="0066FF"/>
                </a:solidFill>
                <a:latin typeface="Cambria" panose="02040503050406030204" pitchFamily="18" charset="0"/>
              </a:rPr>
              <a:t>Phase #2 - Initial Development</a:t>
            </a:r>
          </a:p>
        </p:txBody>
      </p:sp>
      <p:pic>
        <p:nvPicPr>
          <p:cNvPr id="6" name="Picture 5" descr="A screen shot of a computer&#10;&#10;AI-generated content may be incorrect.">
            <a:extLst>
              <a:ext uri="{FF2B5EF4-FFF2-40B4-BE49-F238E27FC236}">
                <a16:creationId xmlns:a16="http://schemas.microsoft.com/office/drawing/2014/main" id="{819D8654-D736-B085-DDC3-E284769EE772}"/>
              </a:ext>
            </a:extLst>
          </p:cNvPr>
          <p:cNvPicPr>
            <a:picLocks noChangeAspect="1"/>
          </p:cNvPicPr>
          <p:nvPr/>
        </p:nvPicPr>
        <p:blipFill>
          <a:blip r:embed="rId2"/>
          <a:srcRect t="18836" b="18836"/>
          <a:stretch/>
        </p:blipFill>
        <p:spPr>
          <a:xfrm>
            <a:off x="914400" y="1011966"/>
            <a:ext cx="5129784" cy="3197290"/>
          </a:xfrm>
          <a:prstGeom prst="rect">
            <a:avLst/>
          </a:prstGeom>
        </p:spPr>
      </p:pic>
      <p:pic>
        <p:nvPicPr>
          <p:cNvPr id="4" name="Picture 3" descr="A close-up of blue and white shapes&#10;&#10;AI-generated content may be incorrect.">
            <a:extLst>
              <a:ext uri="{FF2B5EF4-FFF2-40B4-BE49-F238E27FC236}">
                <a16:creationId xmlns:a16="http://schemas.microsoft.com/office/drawing/2014/main" id="{364CBBBB-A355-C4A5-C3A0-D2257D95F4F9}"/>
              </a:ext>
            </a:extLst>
          </p:cNvPr>
          <p:cNvPicPr>
            <a:picLocks noChangeAspect="1"/>
          </p:cNvPicPr>
          <p:nvPr/>
        </p:nvPicPr>
        <p:blipFill>
          <a:blip r:embed="rId3"/>
          <a:srcRect r="14506" b="-2"/>
          <a:stretch>
            <a:fillRect/>
          </a:stretch>
        </p:blipFill>
        <p:spPr>
          <a:xfrm>
            <a:off x="6227064" y="923029"/>
            <a:ext cx="5129784" cy="3375161"/>
          </a:xfrm>
          <a:prstGeom prst="rect">
            <a:avLst/>
          </a:prstGeom>
        </p:spPr>
      </p:pic>
    </p:spTree>
    <p:extLst>
      <p:ext uri="{BB962C8B-B14F-4D97-AF65-F5344CB8AC3E}">
        <p14:creationId xmlns:p14="http://schemas.microsoft.com/office/powerpoint/2010/main" val="337136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FB78C-2C58-4A9B-B086-FE3CDA672C2B}"/>
              </a:ext>
            </a:extLst>
          </p:cNvPr>
          <p:cNvSpPr>
            <a:spLocks noGrp="1"/>
          </p:cNvSpPr>
          <p:nvPr>
            <p:ph type="title"/>
          </p:nvPr>
        </p:nvSpPr>
        <p:spPr>
          <a:xfrm>
            <a:off x="642887" y="539128"/>
            <a:ext cx="9658850" cy="1019348"/>
          </a:xfrm>
        </p:spPr>
        <p:txBody>
          <a:bodyPr anchor="t">
            <a:normAutofit/>
          </a:bodyPr>
          <a:lstStyle/>
          <a:p>
            <a:pPr>
              <a:lnSpc>
                <a:spcPct val="90000"/>
              </a:lnSpc>
            </a:pPr>
            <a:r>
              <a:rPr lang="en-US" sz="3600">
                <a:solidFill>
                  <a:srgbClr val="0066FF"/>
                </a:solidFill>
                <a:latin typeface="Cambria" panose="02040503050406030204" pitchFamily="18" charset="0"/>
                <a:ea typeface="Calibri"/>
                <a:cs typeface="Calibri"/>
              </a:rPr>
              <a:t> Low Fidelity Prototype</a:t>
            </a:r>
          </a:p>
          <a:p>
            <a:pPr>
              <a:lnSpc>
                <a:spcPct val="90000"/>
              </a:lnSpc>
            </a:pPr>
            <a:endParaRPr lang="en-US" sz="3100"/>
          </a:p>
          <a:p>
            <a:pPr>
              <a:lnSpc>
                <a:spcPct val="90000"/>
              </a:lnSpc>
            </a:pPr>
            <a:endParaRPr lang="en-US" sz="3100" dirty="0"/>
          </a:p>
        </p:txBody>
      </p:sp>
      <p:pic>
        <p:nvPicPr>
          <p:cNvPr id="4" name="Content Placeholder 3" descr="LF_01.jpg">
            <a:extLst>
              <a:ext uri="{FF2B5EF4-FFF2-40B4-BE49-F238E27FC236}">
                <a16:creationId xmlns:a16="http://schemas.microsoft.com/office/drawing/2014/main" id="{5C8E0C4A-8536-E0B1-7A8E-0AE39AE80915}"/>
              </a:ext>
            </a:extLst>
          </p:cNvPr>
          <p:cNvPicPr>
            <a:picLocks noChangeAspect="1"/>
          </p:cNvPicPr>
          <p:nvPr/>
        </p:nvPicPr>
        <p:blipFill>
          <a:blip r:embed="rId2"/>
          <a:srcRect l="2072" r="10322" b="-3"/>
          <a:stretch>
            <a:fillRect/>
          </a:stretch>
        </p:blipFill>
        <p:spPr>
          <a:xfrm>
            <a:off x="235712" y="2235985"/>
            <a:ext cx="2932728" cy="3794887"/>
          </a:xfrm>
          <a:prstGeom prst="rect">
            <a:avLst/>
          </a:prstGeom>
        </p:spPr>
      </p:pic>
      <p:pic>
        <p:nvPicPr>
          <p:cNvPr id="7" name="Picture 6" descr="LF_04.jpg">
            <a:extLst>
              <a:ext uri="{FF2B5EF4-FFF2-40B4-BE49-F238E27FC236}">
                <a16:creationId xmlns:a16="http://schemas.microsoft.com/office/drawing/2014/main" id="{801AC923-26EE-5F9C-61E3-80519773B64B}"/>
              </a:ext>
            </a:extLst>
          </p:cNvPr>
          <p:cNvPicPr>
            <a:picLocks noChangeAspect="1"/>
          </p:cNvPicPr>
          <p:nvPr/>
        </p:nvPicPr>
        <p:blipFill>
          <a:blip r:embed="rId3"/>
          <a:srcRect r="2" b="7874"/>
          <a:stretch>
            <a:fillRect/>
          </a:stretch>
        </p:blipFill>
        <p:spPr>
          <a:xfrm>
            <a:off x="6406309" y="2097604"/>
            <a:ext cx="2932727" cy="3930416"/>
          </a:xfrm>
          <a:prstGeom prst="rect">
            <a:avLst/>
          </a:prstGeom>
        </p:spPr>
      </p:pic>
      <p:pic>
        <p:nvPicPr>
          <p:cNvPr id="5" name="Picture 4" descr="LF_02.jpg">
            <a:extLst>
              <a:ext uri="{FF2B5EF4-FFF2-40B4-BE49-F238E27FC236}">
                <a16:creationId xmlns:a16="http://schemas.microsoft.com/office/drawing/2014/main" id="{A721F1AC-EBF1-CC65-E2AC-0C6895E3F857}"/>
              </a:ext>
            </a:extLst>
          </p:cNvPr>
          <p:cNvPicPr>
            <a:picLocks noChangeAspect="1"/>
          </p:cNvPicPr>
          <p:nvPr/>
        </p:nvPicPr>
        <p:blipFill>
          <a:blip r:embed="rId4"/>
          <a:srcRect l="11698" r="11368" b="-1"/>
          <a:stretch>
            <a:fillRect/>
          </a:stretch>
        </p:blipFill>
        <p:spPr>
          <a:xfrm>
            <a:off x="3470117" y="2112691"/>
            <a:ext cx="2755768" cy="3907454"/>
          </a:xfrm>
          <a:prstGeom prst="rect">
            <a:avLst/>
          </a:prstGeom>
        </p:spPr>
      </p:pic>
      <p:pic>
        <p:nvPicPr>
          <p:cNvPr id="6" name="Picture 5" descr="LF_03.jpg">
            <a:extLst>
              <a:ext uri="{FF2B5EF4-FFF2-40B4-BE49-F238E27FC236}">
                <a16:creationId xmlns:a16="http://schemas.microsoft.com/office/drawing/2014/main" id="{EBC28091-9C2C-C645-CD3D-F1F6E0FD258A}"/>
              </a:ext>
            </a:extLst>
          </p:cNvPr>
          <p:cNvPicPr>
            <a:picLocks noChangeAspect="1"/>
          </p:cNvPicPr>
          <p:nvPr/>
        </p:nvPicPr>
        <p:blipFill>
          <a:blip r:embed="rId5"/>
          <a:srcRect r="5985" b="-5"/>
          <a:stretch>
            <a:fillRect/>
          </a:stretch>
        </p:blipFill>
        <p:spPr>
          <a:xfrm>
            <a:off x="9483895" y="2068452"/>
            <a:ext cx="2695155" cy="4086282"/>
          </a:xfrm>
          <a:prstGeom prst="rect">
            <a:avLst/>
          </a:prstGeom>
        </p:spPr>
      </p:pic>
      <p:cxnSp>
        <p:nvCxnSpPr>
          <p:cNvPr id="65" name="Straight Connector 64">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505461" y="6272784"/>
            <a:ext cx="5681065"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48CC2-C658-50E9-26DA-C1B5C991072C}"/>
              </a:ext>
            </a:extLst>
          </p:cNvPr>
          <p:cNvSpPr>
            <a:spLocks noGrp="1"/>
          </p:cNvSpPr>
          <p:nvPr>
            <p:ph type="title"/>
          </p:nvPr>
        </p:nvSpPr>
        <p:spPr>
          <a:xfrm>
            <a:off x="713510" y="336177"/>
            <a:ext cx="10208830" cy="1032576"/>
          </a:xfrm>
        </p:spPr>
        <p:txBody>
          <a:bodyPr vert="horz" lIns="91440" tIns="45720" rIns="91440" bIns="45720" rtlCol="0" anchor="b">
            <a:normAutofit/>
          </a:bodyPr>
          <a:lstStyle/>
          <a:p>
            <a:pPr algn="ctr"/>
            <a:r>
              <a:rPr lang="en-US" dirty="0">
                <a:solidFill>
                  <a:srgbClr val="0066FF"/>
                </a:solidFill>
                <a:latin typeface="Cambria" panose="02040503050406030204" pitchFamily="18" charset="0"/>
                <a:ea typeface="Calibri"/>
                <a:cs typeface="Calibri"/>
              </a:rPr>
              <a:t>Wireframes</a:t>
            </a:r>
          </a:p>
        </p:txBody>
      </p:sp>
      <p:pic>
        <p:nvPicPr>
          <p:cNvPr id="6" name="Picture 5" descr="report-hazards.jpeg">
            <a:extLst>
              <a:ext uri="{FF2B5EF4-FFF2-40B4-BE49-F238E27FC236}">
                <a16:creationId xmlns:a16="http://schemas.microsoft.com/office/drawing/2014/main" id="{9E81C36C-E802-21BE-2C21-4815916A1BE8}"/>
              </a:ext>
            </a:extLst>
          </p:cNvPr>
          <p:cNvPicPr>
            <a:picLocks noChangeAspect="1"/>
          </p:cNvPicPr>
          <p:nvPr/>
        </p:nvPicPr>
        <p:blipFill>
          <a:blip r:embed="rId2"/>
          <a:stretch>
            <a:fillRect/>
          </a:stretch>
        </p:blipFill>
        <p:spPr>
          <a:xfrm>
            <a:off x="1691268" y="2218570"/>
            <a:ext cx="1944891" cy="3853910"/>
          </a:xfrm>
          <a:prstGeom prst="rect">
            <a:avLst/>
          </a:prstGeom>
        </p:spPr>
      </p:pic>
      <p:pic>
        <p:nvPicPr>
          <p:cNvPr id="5" name="Picture 4" descr="Home.png">
            <a:extLst>
              <a:ext uri="{FF2B5EF4-FFF2-40B4-BE49-F238E27FC236}">
                <a16:creationId xmlns:a16="http://schemas.microsoft.com/office/drawing/2014/main" id="{6CA1D09E-D812-9836-16EE-6BE67D290C2C}"/>
              </a:ext>
            </a:extLst>
          </p:cNvPr>
          <p:cNvPicPr>
            <a:picLocks noChangeAspect="1"/>
          </p:cNvPicPr>
          <p:nvPr/>
        </p:nvPicPr>
        <p:blipFill>
          <a:blip r:embed="rId3"/>
          <a:stretch>
            <a:fillRect/>
          </a:stretch>
        </p:blipFill>
        <p:spPr>
          <a:xfrm>
            <a:off x="3922609" y="2207852"/>
            <a:ext cx="1977435" cy="3855731"/>
          </a:xfrm>
          <a:prstGeom prst="rect">
            <a:avLst/>
          </a:prstGeom>
        </p:spPr>
      </p:pic>
      <p:pic>
        <p:nvPicPr>
          <p:cNvPr id="4" name="Content Placeholder 3" descr="FindBuddy.png">
            <a:extLst>
              <a:ext uri="{FF2B5EF4-FFF2-40B4-BE49-F238E27FC236}">
                <a16:creationId xmlns:a16="http://schemas.microsoft.com/office/drawing/2014/main" id="{3E32AA74-5BD2-34E0-6402-3FB2ABD85B93}"/>
              </a:ext>
            </a:extLst>
          </p:cNvPr>
          <p:cNvPicPr>
            <a:picLocks noGrp="1" noChangeAspect="1"/>
          </p:cNvPicPr>
          <p:nvPr>
            <p:ph idx="1"/>
          </p:nvPr>
        </p:nvPicPr>
        <p:blipFill>
          <a:blip r:embed="rId4"/>
          <a:stretch>
            <a:fillRect/>
          </a:stretch>
        </p:blipFill>
        <p:spPr>
          <a:xfrm>
            <a:off x="6331593" y="2207852"/>
            <a:ext cx="1941888" cy="3830504"/>
          </a:xfrm>
          <a:prstGeom prst="rect">
            <a:avLst/>
          </a:prstGeom>
        </p:spPr>
      </p:pic>
      <p:pic>
        <p:nvPicPr>
          <p:cNvPr id="7" name="Picture 6" descr="Route-Options.png">
            <a:extLst>
              <a:ext uri="{FF2B5EF4-FFF2-40B4-BE49-F238E27FC236}">
                <a16:creationId xmlns:a16="http://schemas.microsoft.com/office/drawing/2014/main" id="{DB34CA03-9F61-6A09-245F-E6C0BE25D713}"/>
              </a:ext>
            </a:extLst>
          </p:cNvPr>
          <p:cNvPicPr>
            <a:picLocks noChangeAspect="1"/>
          </p:cNvPicPr>
          <p:nvPr/>
        </p:nvPicPr>
        <p:blipFill>
          <a:blip r:embed="rId5"/>
          <a:stretch>
            <a:fillRect/>
          </a:stretch>
        </p:blipFill>
        <p:spPr>
          <a:xfrm>
            <a:off x="8607349" y="2196305"/>
            <a:ext cx="1982297" cy="3853597"/>
          </a:xfrm>
          <a:prstGeom prst="rect">
            <a:avLst/>
          </a:prstGeom>
        </p:spPr>
      </p:pic>
      <p:cxnSp>
        <p:nvCxnSpPr>
          <p:cNvPr id="16" name="Straight Connector 15">
            <a:extLst>
              <a:ext uri="{FF2B5EF4-FFF2-40B4-BE49-F238E27FC236}">
                <a16:creationId xmlns:a16="http://schemas.microsoft.com/office/drawing/2014/main" id="{A206B996-768A-89D1-081B-4F0E343199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5449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93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B5AB3-C1B4-1711-9B8B-8AA7C6E75690}"/>
              </a:ext>
            </a:extLst>
          </p:cNvPr>
          <p:cNvSpPr>
            <a:spLocks noGrp="1"/>
          </p:cNvSpPr>
          <p:nvPr>
            <p:ph type="title"/>
          </p:nvPr>
        </p:nvSpPr>
        <p:spPr>
          <a:xfrm>
            <a:off x="991585" y="497337"/>
            <a:ext cx="10208830" cy="1032576"/>
          </a:xfrm>
        </p:spPr>
        <p:txBody>
          <a:bodyPr vert="horz" lIns="91440" tIns="45720" rIns="91440" bIns="45720" rtlCol="0" anchor="b">
            <a:normAutofit/>
          </a:bodyPr>
          <a:lstStyle/>
          <a:p>
            <a:pPr algn="ctr"/>
            <a:r>
              <a:rPr lang="en-US" dirty="0">
                <a:solidFill>
                  <a:srgbClr val="0066FF"/>
                </a:solidFill>
                <a:latin typeface="Cambria" panose="02040503050406030204" pitchFamily="18" charset="0"/>
              </a:rPr>
              <a:t>Medium Fidelity Prototype</a:t>
            </a:r>
          </a:p>
        </p:txBody>
      </p:sp>
      <p:pic>
        <p:nvPicPr>
          <p:cNvPr id="6" name="Picture 5" descr="report_hazard_initial_design.jpeg">
            <a:extLst>
              <a:ext uri="{FF2B5EF4-FFF2-40B4-BE49-F238E27FC236}">
                <a16:creationId xmlns:a16="http://schemas.microsoft.com/office/drawing/2014/main" id="{0640527E-3AF6-1828-8407-B555A4D96D9A}"/>
              </a:ext>
            </a:extLst>
          </p:cNvPr>
          <p:cNvPicPr>
            <a:picLocks noChangeAspect="1"/>
          </p:cNvPicPr>
          <p:nvPr/>
        </p:nvPicPr>
        <p:blipFill>
          <a:blip r:embed="rId2"/>
          <a:srcRect l="24724" r="35201" b="2"/>
          <a:stretch>
            <a:fillRect/>
          </a:stretch>
        </p:blipFill>
        <p:spPr>
          <a:xfrm>
            <a:off x="8974115" y="2200780"/>
            <a:ext cx="2679585" cy="3761038"/>
          </a:xfrm>
          <a:prstGeom prst="rect">
            <a:avLst/>
          </a:prstGeom>
        </p:spPr>
      </p:pic>
      <p:pic>
        <p:nvPicPr>
          <p:cNvPr id="7" name="Picture 6" descr="search_route_initial_design.jpeg">
            <a:extLst>
              <a:ext uri="{FF2B5EF4-FFF2-40B4-BE49-F238E27FC236}">
                <a16:creationId xmlns:a16="http://schemas.microsoft.com/office/drawing/2014/main" id="{0B506364-3436-1D56-1C00-F7FC8031735F}"/>
              </a:ext>
            </a:extLst>
          </p:cNvPr>
          <p:cNvPicPr>
            <a:picLocks noChangeAspect="1"/>
          </p:cNvPicPr>
          <p:nvPr/>
        </p:nvPicPr>
        <p:blipFill>
          <a:blip r:embed="rId3"/>
          <a:srcRect r="-7" b="8058"/>
          <a:stretch>
            <a:fillRect/>
          </a:stretch>
        </p:blipFill>
        <p:spPr>
          <a:xfrm>
            <a:off x="3458204" y="2133416"/>
            <a:ext cx="2506117" cy="3828408"/>
          </a:xfrm>
          <a:prstGeom prst="rect">
            <a:avLst/>
          </a:prstGeom>
        </p:spPr>
      </p:pic>
      <p:pic>
        <p:nvPicPr>
          <p:cNvPr id="14" name="Picture 13" descr="suggeted_routes_initial_design.jpeg">
            <a:extLst>
              <a:ext uri="{FF2B5EF4-FFF2-40B4-BE49-F238E27FC236}">
                <a16:creationId xmlns:a16="http://schemas.microsoft.com/office/drawing/2014/main" id="{0C0F83D8-5CEC-42DF-A928-BDE350E52C84}"/>
              </a:ext>
            </a:extLst>
          </p:cNvPr>
          <p:cNvPicPr>
            <a:picLocks noChangeAspect="1"/>
          </p:cNvPicPr>
          <p:nvPr/>
        </p:nvPicPr>
        <p:blipFill>
          <a:blip r:embed="rId4"/>
          <a:srcRect t="11212" b="10889"/>
          <a:stretch>
            <a:fillRect/>
          </a:stretch>
        </p:blipFill>
        <p:spPr>
          <a:xfrm>
            <a:off x="6204639" y="2172868"/>
            <a:ext cx="2478016" cy="3788952"/>
          </a:xfrm>
          <a:prstGeom prst="rect">
            <a:avLst/>
          </a:prstGeom>
        </p:spPr>
      </p:pic>
      <p:pic>
        <p:nvPicPr>
          <p:cNvPr id="4" name="Content Placeholder 3" descr="home_page_initial_design.jpeg">
            <a:extLst>
              <a:ext uri="{FF2B5EF4-FFF2-40B4-BE49-F238E27FC236}">
                <a16:creationId xmlns:a16="http://schemas.microsoft.com/office/drawing/2014/main" id="{FC882ECD-BD65-4AD2-5025-D78A2A1BBC1A}"/>
              </a:ext>
            </a:extLst>
          </p:cNvPr>
          <p:cNvPicPr>
            <a:picLocks noGrp="1" noChangeAspect="1"/>
          </p:cNvPicPr>
          <p:nvPr>
            <p:ph idx="1"/>
          </p:nvPr>
        </p:nvPicPr>
        <p:blipFill>
          <a:blip r:embed="rId5"/>
          <a:srcRect t="9591" r="7" b="8304"/>
          <a:stretch>
            <a:fillRect/>
          </a:stretch>
        </p:blipFill>
        <p:spPr>
          <a:xfrm>
            <a:off x="490327" y="2137633"/>
            <a:ext cx="2727559" cy="3828413"/>
          </a:xfrm>
          <a:prstGeom prst="rect">
            <a:avLst/>
          </a:prstGeom>
        </p:spPr>
      </p:pic>
      <p:cxnSp>
        <p:nvCxnSpPr>
          <p:cNvPr id="80" name="Straight Connector 79">
            <a:extLst>
              <a:ext uri="{FF2B5EF4-FFF2-40B4-BE49-F238E27FC236}">
                <a16:creationId xmlns:a16="http://schemas.microsoft.com/office/drawing/2014/main" id="{A206B996-768A-89D1-081B-4F0E343199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5449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989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0CB81-F3CE-CA8E-56BA-463E6215BB40}"/>
              </a:ext>
            </a:extLst>
          </p:cNvPr>
          <p:cNvSpPr>
            <a:spLocks noGrp="1"/>
          </p:cNvSpPr>
          <p:nvPr>
            <p:ph type="title"/>
          </p:nvPr>
        </p:nvSpPr>
        <p:spPr>
          <a:xfrm>
            <a:off x="503602" y="334370"/>
            <a:ext cx="10316798" cy="1097280"/>
          </a:xfrm>
        </p:spPr>
        <p:txBody>
          <a:bodyPr>
            <a:normAutofit/>
          </a:bodyPr>
          <a:lstStyle/>
          <a:p>
            <a:pPr>
              <a:lnSpc>
                <a:spcPct val="90000"/>
              </a:lnSpc>
            </a:pPr>
            <a:r>
              <a:rPr lang="en-IE" sz="3200" dirty="0">
                <a:solidFill>
                  <a:srgbClr val="0066FF"/>
                </a:solidFill>
                <a:latin typeface="Cambria" panose="02040503050406030204" pitchFamily="18" charset="0"/>
              </a:rPr>
              <a:t>Prototype Interviews – Method &amp; Early Insights</a:t>
            </a:r>
            <a:endParaRPr lang="en-US" sz="3200" dirty="0">
              <a:solidFill>
                <a:srgbClr val="0066FF"/>
              </a:solidFill>
              <a:latin typeface="Cambria" panose="02040503050406030204" pitchFamily="18" charset="0"/>
            </a:endParaRP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Content Placeholder 6">
            <a:extLst>
              <a:ext uri="{FF2B5EF4-FFF2-40B4-BE49-F238E27FC236}">
                <a16:creationId xmlns:a16="http://schemas.microsoft.com/office/drawing/2014/main" id="{CD080190-4C95-6A25-178E-31C3B400DDFC}"/>
              </a:ext>
            </a:extLst>
          </p:cNvPr>
          <p:cNvPicPr>
            <a:picLocks noChangeAspect="1"/>
          </p:cNvPicPr>
          <p:nvPr/>
        </p:nvPicPr>
        <p:blipFill>
          <a:blip r:embed="rId3"/>
          <a:srcRect/>
          <a:stretch/>
        </p:blipFill>
        <p:spPr>
          <a:xfrm>
            <a:off x="1371600" y="1066086"/>
            <a:ext cx="8700448" cy="5457544"/>
          </a:xfrm>
          <a:prstGeom prst="rect">
            <a:avLst/>
          </a:prstGeom>
        </p:spPr>
      </p:pic>
    </p:spTree>
    <p:extLst>
      <p:ext uri="{BB962C8B-B14F-4D97-AF65-F5344CB8AC3E}">
        <p14:creationId xmlns:p14="http://schemas.microsoft.com/office/powerpoint/2010/main" val="3133671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8396-FB22-0281-7923-E302BCB0FCFE}"/>
              </a:ext>
            </a:extLst>
          </p:cNvPr>
          <p:cNvSpPr>
            <a:spLocks noGrp="1"/>
          </p:cNvSpPr>
          <p:nvPr>
            <p:ph type="title"/>
          </p:nvPr>
        </p:nvSpPr>
        <p:spPr>
          <a:xfrm>
            <a:off x="837571" y="332511"/>
            <a:ext cx="8636630" cy="1097280"/>
          </a:xfrm>
        </p:spPr>
        <p:txBody>
          <a:bodyPr>
            <a:normAutofit fontScale="90000"/>
          </a:bodyPr>
          <a:lstStyle/>
          <a:p>
            <a:r>
              <a:rPr lang="en-IE" dirty="0">
                <a:solidFill>
                  <a:srgbClr val="0066FF"/>
                </a:solidFill>
                <a:latin typeface="Cambria" panose="02040503050406030204" pitchFamily="18" charset="0"/>
              </a:rPr>
              <a:t>UX Principles &amp; Heuristic Evaluation</a:t>
            </a:r>
            <a:endParaRPr lang="en-GB" dirty="0">
              <a:latin typeface="Calibri"/>
              <a:ea typeface="Calibri"/>
              <a:cs typeface="Calibri"/>
            </a:endParaRPr>
          </a:p>
        </p:txBody>
      </p:sp>
      <p:graphicFrame>
        <p:nvGraphicFramePr>
          <p:cNvPr id="4" name="Table 3">
            <a:extLst>
              <a:ext uri="{FF2B5EF4-FFF2-40B4-BE49-F238E27FC236}">
                <a16:creationId xmlns:a16="http://schemas.microsoft.com/office/drawing/2014/main" id="{C9F259C4-512A-B0FB-9EAC-223383C617A8}"/>
              </a:ext>
            </a:extLst>
          </p:cNvPr>
          <p:cNvGraphicFramePr>
            <a:graphicFrameLocks noGrp="1"/>
          </p:cNvGraphicFramePr>
          <p:nvPr>
            <p:extLst>
              <p:ext uri="{D42A27DB-BD31-4B8C-83A1-F6EECF244321}">
                <p14:modId xmlns:p14="http://schemas.microsoft.com/office/powerpoint/2010/main" val="1262141417"/>
              </p:ext>
            </p:extLst>
          </p:nvPr>
        </p:nvGraphicFramePr>
        <p:xfrm>
          <a:off x="571500" y="1270001"/>
          <a:ext cx="11087100" cy="5254231"/>
        </p:xfrm>
        <a:graphic>
          <a:graphicData uri="http://schemas.openxmlformats.org/drawingml/2006/table">
            <a:tbl>
              <a:tblPr bandRow="1">
                <a:tableStyleId>{5940675A-B579-460E-94D1-54222C63F5DA}</a:tableStyleId>
              </a:tblPr>
              <a:tblGrid>
                <a:gridCol w="3481528">
                  <a:extLst>
                    <a:ext uri="{9D8B030D-6E8A-4147-A177-3AD203B41FA5}">
                      <a16:colId xmlns:a16="http://schemas.microsoft.com/office/drawing/2014/main" val="2562228323"/>
                    </a:ext>
                  </a:extLst>
                </a:gridCol>
                <a:gridCol w="6201007">
                  <a:extLst>
                    <a:ext uri="{9D8B030D-6E8A-4147-A177-3AD203B41FA5}">
                      <a16:colId xmlns:a16="http://schemas.microsoft.com/office/drawing/2014/main" val="2819047478"/>
                    </a:ext>
                  </a:extLst>
                </a:gridCol>
                <a:gridCol w="1404565">
                  <a:extLst>
                    <a:ext uri="{9D8B030D-6E8A-4147-A177-3AD203B41FA5}">
                      <a16:colId xmlns:a16="http://schemas.microsoft.com/office/drawing/2014/main" val="3770180212"/>
                    </a:ext>
                  </a:extLst>
                </a:gridCol>
              </a:tblGrid>
              <a:tr h="777033">
                <a:tc>
                  <a:txBody>
                    <a:bodyPr/>
                    <a:lstStyle/>
                    <a:p>
                      <a:pPr algn="ctr" fontAlgn="base">
                        <a:lnSpc>
                          <a:spcPts val="1350"/>
                        </a:lnSpc>
                        <a:buNone/>
                      </a:pPr>
                      <a:r>
                        <a:rPr lang="en-US" sz="1600" b="1" dirty="0">
                          <a:solidFill>
                            <a:schemeClr val="bg1"/>
                          </a:solidFill>
                          <a:effectLst/>
                          <a:latin typeface="Cambria" panose="02040503050406030204" pitchFamily="18" charset="0"/>
                        </a:rPr>
                        <a:t>Heuristic Principle </a:t>
                      </a:r>
                    </a:p>
                  </a:txBody>
                  <a:tcPr marL="92802" marR="92802" marT="46396" marB="46396" anchor="ctr">
                    <a:solidFill>
                      <a:schemeClr val="accent1"/>
                    </a:solidFill>
                  </a:tcPr>
                </a:tc>
                <a:tc>
                  <a:txBody>
                    <a:bodyPr/>
                    <a:lstStyle/>
                    <a:p>
                      <a:pPr algn="ctr" fontAlgn="base">
                        <a:lnSpc>
                          <a:spcPts val="1350"/>
                        </a:lnSpc>
                        <a:buNone/>
                      </a:pPr>
                      <a:r>
                        <a:rPr lang="en-US" sz="1600" b="1" dirty="0">
                          <a:solidFill>
                            <a:schemeClr val="bg1"/>
                          </a:solidFill>
                          <a:effectLst/>
                          <a:latin typeface="Cambria" panose="02040503050406030204" pitchFamily="18" charset="0"/>
                        </a:rPr>
                        <a:t>Observed Issue in SafePath Prototype </a:t>
                      </a:r>
                    </a:p>
                  </a:txBody>
                  <a:tcPr marL="92802" marR="92802" marT="46396" marB="46396" anchor="ctr">
                    <a:solidFill>
                      <a:schemeClr val="accent1"/>
                    </a:solidFill>
                  </a:tcPr>
                </a:tc>
                <a:tc>
                  <a:txBody>
                    <a:bodyPr/>
                    <a:lstStyle/>
                    <a:p>
                      <a:pPr algn="ctr" fontAlgn="base">
                        <a:lnSpc>
                          <a:spcPts val="1350"/>
                        </a:lnSpc>
                        <a:buNone/>
                      </a:pPr>
                      <a:r>
                        <a:rPr lang="en-US" sz="1600" b="1" dirty="0">
                          <a:solidFill>
                            <a:schemeClr val="bg1"/>
                          </a:solidFill>
                          <a:effectLst/>
                          <a:latin typeface="Cambria" panose="02040503050406030204" pitchFamily="18" charset="0"/>
                        </a:rPr>
                        <a:t>Severity </a:t>
                      </a:r>
                      <a:br>
                        <a:rPr lang="en-US" sz="1600" b="1" dirty="0">
                          <a:solidFill>
                            <a:schemeClr val="bg1"/>
                          </a:solidFill>
                          <a:effectLst/>
                          <a:latin typeface="Cambria" panose="02040503050406030204" pitchFamily="18" charset="0"/>
                        </a:rPr>
                      </a:br>
                      <a:r>
                        <a:rPr lang="en-US" sz="1600" b="1" dirty="0">
                          <a:solidFill>
                            <a:schemeClr val="bg1"/>
                          </a:solidFill>
                          <a:effectLst/>
                          <a:latin typeface="Cambria" panose="02040503050406030204" pitchFamily="18" charset="0"/>
                        </a:rPr>
                        <a:t>(0–4) </a:t>
                      </a:r>
                    </a:p>
                  </a:txBody>
                  <a:tcPr marL="92802" marR="92802" marT="46396" marB="46396" anchor="ctr">
                    <a:solidFill>
                      <a:schemeClr val="accent1"/>
                    </a:solidFill>
                  </a:tcPr>
                </a:tc>
                <a:extLst>
                  <a:ext uri="{0D108BD9-81ED-4DB2-BD59-A6C34878D82A}">
                    <a16:rowId xmlns:a16="http://schemas.microsoft.com/office/drawing/2014/main" val="3761941479"/>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Visibility of System Status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No loading indicator during route recalculation; users uncertain if map is updating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2 </a:t>
                      </a:r>
                    </a:p>
                  </a:txBody>
                  <a:tcPr marL="92802" marR="92802" marT="46396" marB="46396" anchor="ctr"/>
                </a:tc>
                <a:extLst>
                  <a:ext uri="{0D108BD9-81ED-4DB2-BD59-A6C34878D82A}">
                    <a16:rowId xmlns:a16="http://schemas.microsoft.com/office/drawing/2014/main" val="2499148088"/>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Match Between System and Real World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Some icons (e.g., hazard vs. lighting) not immediately clear to first-time users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3 </a:t>
                      </a:r>
                      <a:endParaRPr lang="en-US" sz="1600">
                        <a:solidFill>
                          <a:srgbClr val="000000"/>
                        </a:solidFill>
                        <a:effectLst/>
                        <a:latin typeface="Cambria" panose="02040503050406030204" pitchFamily="18" charset="0"/>
                      </a:endParaRPr>
                    </a:p>
                  </a:txBody>
                  <a:tcPr marL="92802" marR="92802" marT="46396" marB="46396" anchor="ctr"/>
                </a:tc>
                <a:extLst>
                  <a:ext uri="{0D108BD9-81ED-4DB2-BD59-A6C34878D82A}">
                    <a16:rowId xmlns:a16="http://schemas.microsoft.com/office/drawing/2014/main" val="1417221718"/>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User Control and Freedom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Once a hazard is reported, it cannot easily be undone or edited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2 </a:t>
                      </a:r>
                      <a:endParaRPr lang="en-US" sz="1600">
                        <a:solidFill>
                          <a:srgbClr val="000000"/>
                        </a:solidFill>
                        <a:effectLst/>
                        <a:latin typeface="Cambria" panose="02040503050406030204" pitchFamily="18" charset="0"/>
                      </a:endParaRPr>
                    </a:p>
                  </a:txBody>
                  <a:tcPr marL="92802" marR="92802" marT="46396" marB="46396" anchor="ctr"/>
                </a:tc>
                <a:extLst>
                  <a:ext uri="{0D108BD9-81ED-4DB2-BD59-A6C34878D82A}">
                    <a16:rowId xmlns:a16="http://schemas.microsoft.com/office/drawing/2014/main" val="2058981563"/>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Consistency and Standards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err="1">
                          <a:solidFill>
                            <a:srgbClr val="000000"/>
                          </a:solidFill>
                          <a:effectLst/>
                          <a:latin typeface="Cambria" panose="02040503050406030204" pitchFamily="18" charset="0"/>
                        </a:rPr>
                        <a:t>Colour</a:t>
                      </a:r>
                      <a:r>
                        <a:rPr lang="en-US" sz="1600" dirty="0">
                          <a:solidFill>
                            <a:srgbClr val="000000"/>
                          </a:solidFill>
                          <a:effectLst/>
                          <a:latin typeface="Cambria" panose="02040503050406030204" pitchFamily="18" charset="0"/>
                        </a:rPr>
                        <a:t> meanings for “safe” and “alert” routes not fully standardized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1 </a:t>
                      </a:r>
                      <a:endParaRPr lang="en-US" sz="1600">
                        <a:solidFill>
                          <a:srgbClr val="000000"/>
                        </a:solidFill>
                        <a:effectLst/>
                        <a:latin typeface="Cambria" panose="02040503050406030204" pitchFamily="18" charset="0"/>
                      </a:endParaRPr>
                    </a:p>
                  </a:txBody>
                  <a:tcPr marL="92802" marR="92802" marT="46396" marB="46396" anchor="ctr"/>
                </a:tc>
                <a:extLst>
                  <a:ext uri="{0D108BD9-81ED-4DB2-BD59-A6C34878D82A}">
                    <a16:rowId xmlns:a16="http://schemas.microsoft.com/office/drawing/2014/main" val="1349353129"/>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Error Prevention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No confirmation after submitting a hazard, risking duplicate entries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2 </a:t>
                      </a:r>
                      <a:endParaRPr lang="en-US" sz="1600">
                        <a:solidFill>
                          <a:srgbClr val="000000"/>
                        </a:solidFill>
                        <a:effectLst/>
                        <a:latin typeface="Cambria" panose="02040503050406030204" pitchFamily="18" charset="0"/>
                      </a:endParaRPr>
                    </a:p>
                  </a:txBody>
                  <a:tcPr marL="92802" marR="92802" marT="46396" marB="46396" anchor="ctr"/>
                </a:tc>
                <a:extLst>
                  <a:ext uri="{0D108BD9-81ED-4DB2-BD59-A6C34878D82A}">
                    <a16:rowId xmlns:a16="http://schemas.microsoft.com/office/drawing/2014/main" val="2971769579"/>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Recognition Rather Than Recall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Legend disappears on smaller screens, forcing recall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3 </a:t>
                      </a:r>
                      <a:endParaRPr lang="en-US" sz="1600">
                        <a:solidFill>
                          <a:srgbClr val="000000"/>
                        </a:solidFill>
                        <a:effectLst/>
                        <a:latin typeface="Cambria" panose="02040503050406030204" pitchFamily="18" charset="0"/>
                      </a:endParaRPr>
                    </a:p>
                  </a:txBody>
                  <a:tcPr marL="92802" marR="92802" marT="46396" marB="46396" anchor="ctr"/>
                </a:tc>
                <a:extLst>
                  <a:ext uri="{0D108BD9-81ED-4DB2-BD59-A6C34878D82A}">
                    <a16:rowId xmlns:a16="http://schemas.microsoft.com/office/drawing/2014/main" val="1916059758"/>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Flexibility and Efficiency of Use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No quick access to recently searched routes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1 </a:t>
                      </a:r>
                    </a:p>
                  </a:txBody>
                  <a:tcPr marL="92802" marR="92802" marT="46396" marB="46396" anchor="ctr"/>
                </a:tc>
                <a:extLst>
                  <a:ext uri="{0D108BD9-81ED-4DB2-BD59-A6C34878D82A}">
                    <a16:rowId xmlns:a16="http://schemas.microsoft.com/office/drawing/2014/main" val="2141948544"/>
                  </a:ext>
                </a:extLst>
              </a:tr>
              <a:tr h="518948">
                <a:tc>
                  <a:txBody>
                    <a:bodyPr/>
                    <a:lstStyle/>
                    <a:p>
                      <a:pPr algn="l" fontAlgn="base">
                        <a:lnSpc>
                          <a:spcPts val="1350"/>
                        </a:lnSpc>
                        <a:buNone/>
                      </a:pPr>
                      <a:r>
                        <a:rPr lang="en-US" sz="1600" dirty="0">
                          <a:solidFill>
                            <a:srgbClr val="000000"/>
                          </a:solidFill>
                          <a:effectLst/>
                          <a:latin typeface="Cambria" panose="02040503050406030204" pitchFamily="18" charset="0"/>
                        </a:rPr>
                        <a:t>Aesthetic and Minimalist Design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Map becomes cluttered when many overlays are active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2 </a:t>
                      </a:r>
                    </a:p>
                  </a:txBody>
                  <a:tcPr marL="92802" marR="92802" marT="46396" marB="46396" anchor="ctr"/>
                </a:tc>
                <a:extLst>
                  <a:ext uri="{0D108BD9-81ED-4DB2-BD59-A6C34878D82A}">
                    <a16:rowId xmlns:a16="http://schemas.microsoft.com/office/drawing/2014/main" val="3502862056"/>
                  </a:ext>
                </a:extLst>
              </a:tr>
              <a:tr h="325614">
                <a:tc>
                  <a:txBody>
                    <a:bodyPr/>
                    <a:lstStyle/>
                    <a:p>
                      <a:pPr algn="l" fontAlgn="base">
                        <a:lnSpc>
                          <a:spcPts val="1350"/>
                        </a:lnSpc>
                        <a:buNone/>
                      </a:pPr>
                      <a:r>
                        <a:rPr lang="en-US" sz="1600" dirty="0">
                          <a:solidFill>
                            <a:srgbClr val="000000"/>
                          </a:solidFill>
                          <a:effectLst/>
                          <a:latin typeface="Cambria" panose="02040503050406030204" pitchFamily="18" charset="0"/>
                        </a:rPr>
                        <a:t>Help and Documentation </a:t>
                      </a:r>
                      <a:endParaRPr lang="en-US" sz="1600">
                        <a:solidFill>
                          <a:srgbClr val="000000"/>
                        </a:solidFill>
                        <a:effectLst/>
                        <a:latin typeface="Cambria" panose="02040503050406030204" pitchFamily="18" charset="0"/>
                      </a:endParaRP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No quick-help or onboarding tip for first-time users </a:t>
                      </a:r>
                    </a:p>
                  </a:txBody>
                  <a:tcPr marL="92802" marR="92802" marT="46396" marB="46396" anchor="ctr"/>
                </a:tc>
                <a:tc>
                  <a:txBody>
                    <a:bodyPr/>
                    <a:lstStyle/>
                    <a:p>
                      <a:pPr algn="l" fontAlgn="base">
                        <a:lnSpc>
                          <a:spcPts val="1350"/>
                        </a:lnSpc>
                        <a:buNone/>
                      </a:pPr>
                      <a:r>
                        <a:rPr lang="en-US" sz="1600" dirty="0">
                          <a:solidFill>
                            <a:srgbClr val="000000"/>
                          </a:solidFill>
                          <a:effectLst/>
                          <a:latin typeface="Cambria" panose="02040503050406030204" pitchFamily="18" charset="0"/>
                        </a:rPr>
                        <a:t>3 </a:t>
                      </a:r>
                    </a:p>
                  </a:txBody>
                  <a:tcPr marL="92802" marR="92802" marT="46396" marB="46396" anchor="ctr"/>
                </a:tc>
                <a:extLst>
                  <a:ext uri="{0D108BD9-81ED-4DB2-BD59-A6C34878D82A}">
                    <a16:rowId xmlns:a16="http://schemas.microsoft.com/office/drawing/2014/main" val="2310180116"/>
                  </a:ext>
                </a:extLst>
              </a:tr>
            </a:tbl>
          </a:graphicData>
        </a:graphic>
      </p:graphicFrame>
    </p:spTree>
    <p:extLst>
      <p:ext uri="{BB962C8B-B14F-4D97-AF65-F5344CB8AC3E}">
        <p14:creationId xmlns:p14="http://schemas.microsoft.com/office/powerpoint/2010/main" val="299522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003516-B6EF-9EF6-1D33-9750E200704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AAAE7-D351-39B9-9B7C-C60D469F7128}"/>
              </a:ext>
            </a:extLst>
          </p:cNvPr>
          <p:cNvSpPr>
            <a:spLocks noGrp="1"/>
          </p:cNvSpPr>
          <p:nvPr>
            <p:ph type="ctrTitle"/>
          </p:nvPr>
        </p:nvSpPr>
        <p:spPr>
          <a:xfrm>
            <a:off x="992570" y="765184"/>
            <a:ext cx="10168106" cy="1147003"/>
          </a:xfrm>
        </p:spPr>
        <p:txBody>
          <a:bodyPr anchor="b">
            <a:normAutofit/>
          </a:bodyPr>
          <a:lstStyle/>
          <a:p>
            <a:pPr algn="ctr">
              <a:lnSpc>
                <a:spcPct val="90000"/>
              </a:lnSpc>
            </a:pPr>
            <a:r>
              <a:rPr lang="en-US" sz="4200" dirty="0">
                <a:solidFill>
                  <a:srgbClr val="0066FF"/>
                </a:solidFill>
                <a:latin typeface="Cambria" panose="02040503050406030204" pitchFamily="18" charset="0"/>
              </a:rPr>
              <a:t>Phase #3 – Final App &amp; Expert Review</a:t>
            </a:r>
          </a:p>
        </p:txBody>
      </p:sp>
      <p:pic>
        <p:nvPicPr>
          <p:cNvPr id="5" name="Picture 4" descr="A blue square with a blue background with a blue sign with a person walking on a bicycle and a road with icons&#10;&#10;AI-generated content may be incorrect.">
            <a:extLst>
              <a:ext uri="{FF2B5EF4-FFF2-40B4-BE49-F238E27FC236}">
                <a16:creationId xmlns:a16="http://schemas.microsoft.com/office/drawing/2014/main" id="{1E28A158-459D-5D85-E61E-5B72E3D34205}"/>
              </a:ext>
            </a:extLst>
          </p:cNvPr>
          <p:cNvPicPr>
            <a:picLocks noChangeAspect="1"/>
          </p:cNvPicPr>
          <p:nvPr/>
        </p:nvPicPr>
        <p:blipFill>
          <a:blip r:embed="rId2"/>
          <a:stretch>
            <a:fillRect/>
          </a:stretch>
        </p:blipFill>
        <p:spPr>
          <a:xfrm>
            <a:off x="1705944" y="2361207"/>
            <a:ext cx="3615356" cy="3615356"/>
          </a:xfrm>
          <a:prstGeom prst="rect">
            <a:avLst/>
          </a:prstGeom>
        </p:spPr>
      </p:pic>
      <p:pic>
        <p:nvPicPr>
          <p:cNvPr id="4" name="Picture 3" descr="A close-up of blue and white shapes&#10;&#10;AI-generated content may be incorrect.">
            <a:extLst>
              <a:ext uri="{FF2B5EF4-FFF2-40B4-BE49-F238E27FC236}">
                <a16:creationId xmlns:a16="http://schemas.microsoft.com/office/drawing/2014/main" id="{335F4E1B-8DF4-FCB0-6CCB-09872644DF60}"/>
              </a:ext>
            </a:extLst>
          </p:cNvPr>
          <p:cNvPicPr>
            <a:picLocks noChangeAspect="1"/>
          </p:cNvPicPr>
          <p:nvPr/>
        </p:nvPicPr>
        <p:blipFill>
          <a:blip r:embed="rId3"/>
          <a:srcRect r="14506" b="-2"/>
          <a:stretch>
            <a:fillRect/>
          </a:stretch>
        </p:blipFill>
        <p:spPr>
          <a:xfrm>
            <a:off x="6182500" y="2817404"/>
            <a:ext cx="4978176" cy="3275410"/>
          </a:xfrm>
          <a:prstGeom prst="rect">
            <a:avLst/>
          </a:prstGeom>
        </p:spPr>
      </p:pic>
      <p:cxnSp>
        <p:nvCxnSpPr>
          <p:cNvPr id="12" name="Straight Connector 11">
            <a:extLst>
              <a:ext uri="{FF2B5EF4-FFF2-40B4-BE49-F238E27FC236}">
                <a16:creationId xmlns:a16="http://schemas.microsoft.com/office/drawing/2014/main" id="{6CE0D2A5-C167-FB61-F32A-674B344F2D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68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34CDF-A4C7-BA90-5E21-4CED4C957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99F96-DA09-4D7D-C451-6A1C7619C0A7}"/>
              </a:ext>
            </a:extLst>
          </p:cNvPr>
          <p:cNvSpPr>
            <a:spLocks noGrp="1"/>
          </p:cNvSpPr>
          <p:nvPr>
            <p:ph type="title"/>
          </p:nvPr>
        </p:nvSpPr>
        <p:spPr>
          <a:xfrm>
            <a:off x="991585" y="497337"/>
            <a:ext cx="10208830" cy="1032576"/>
          </a:xfrm>
        </p:spPr>
        <p:txBody>
          <a:bodyPr vert="horz" lIns="91440" tIns="45720" rIns="91440" bIns="45720" rtlCol="0" anchor="b">
            <a:normAutofit/>
          </a:bodyPr>
          <a:lstStyle/>
          <a:p>
            <a:pPr algn="ctr"/>
            <a:r>
              <a:rPr lang="en-US" dirty="0">
                <a:solidFill>
                  <a:srgbClr val="0066FF"/>
                </a:solidFill>
                <a:latin typeface="Cambria" panose="02040503050406030204" pitchFamily="18" charset="0"/>
              </a:rPr>
              <a:t>Final Application</a:t>
            </a:r>
          </a:p>
        </p:txBody>
      </p:sp>
      <p:pic>
        <p:nvPicPr>
          <p:cNvPr id="9" name="Picture 8" descr="A screenshot of a mobile device&#10;&#10;AI-generated content may be incorrect.">
            <a:extLst>
              <a:ext uri="{FF2B5EF4-FFF2-40B4-BE49-F238E27FC236}">
                <a16:creationId xmlns:a16="http://schemas.microsoft.com/office/drawing/2014/main" id="{1E1328AC-7215-110B-32EB-AD3058EEBD65}"/>
              </a:ext>
            </a:extLst>
          </p:cNvPr>
          <p:cNvPicPr>
            <a:picLocks noChangeAspect="1"/>
          </p:cNvPicPr>
          <p:nvPr/>
        </p:nvPicPr>
        <p:blipFill>
          <a:blip r:embed="rId2"/>
          <a:srcRect r="-2" b="22099"/>
          <a:stretch>
            <a:fillRect/>
          </a:stretch>
        </p:blipFill>
        <p:spPr>
          <a:xfrm>
            <a:off x="8432800" y="1837975"/>
            <a:ext cx="2293642" cy="3806239"/>
          </a:xfrm>
          <a:prstGeom prst="rect">
            <a:avLst/>
          </a:prstGeom>
        </p:spPr>
      </p:pic>
      <p:pic>
        <p:nvPicPr>
          <p:cNvPr id="10" name="Picture 9" descr="A screenshot of a login form&#10;&#10;AI-generated content may be incorrect.">
            <a:extLst>
              <a:ext uri="{FF2B5EF4-FFF2-40B4-BE49-F238E27FC236}">
                <a16:creationId xmlns:a16="http://schemas.microsoft.com/office/drawing/2014/main" id="{29220D0A-DA83-BE53-9E93-A631BEA03094}"/>
              </a:ext>
            </a:extLst>
          </p:cNvPr>
          <p:cNvPicPr>
            <a:picLocks noChangeAspect="1"/>
          </p:cNvPicPr>
          <p:nvPr/>
        </p:nvPicPr>
        <p:blipFill>
          <a:blip r:embed="rId3"/>
          <a:srcRect t="6634" r="2" b="9503"/>
          <a:stretch>
            <a:fillRect/>
          </a:stretch>
        </p:blipFill>
        <p:spPr>
          <a:xfrm>
            <a:off x="4622800" y="1844755"/>
            <a:ext cx="2492756" cy="3799459"/>
          </a:xfrm>
          <a:prstGeom prst="rect">
            <a:avLst/>
          </a:prstGeom>
        </p:spPr>
      </p:pic>
      <p:pic>
        <p:nvPicPr>
          <p:cNvPr id="11" name="Content Placeholder 4" descr="A screenshot of a login form&#10;&#10;AI-generated content may be incorrect.">
            <a:extLst>
              <a:ext uri="{FF2B5EF4-FFF2-40B4-BE49-F238E27FC236}">
                <a16:creationId xmlns:a16="http://schemas.microsoft.com/office/drawing/2014/main" id="{8BFA2014-7759-A270-A235-4A99CF7EB89F}"/>
              </a:ext>
            </a:extLst>
          </p:cNvPr>
          <p:cNvPicPr>
            <a:picLocks noGrp="1" noChangeAspect="1"/>
          </p:cNvPicPr>
          <p:nvPr>
            <p:ph idx="1"/>
          </p:nvPr>
        </p:nvPicPr>
        <p:blipFill>
          <a:blip r:embed="rId4"/>
          <a:srcRect t="2088" r="2" b="14750"/>
          <a:stretch>
            <a:fillRect/>
          </a:stretch>
        </p:blipFill>
        <p:spPr>
          <a:xfrm>
            <a:off x="947787" y="1841501"/>
            <a:ext cx="2709282" cy="3802714"/>
          </a:xfrm>
          <a:prstGeom prst="rect">
            <a:avLst/>
          </a:prstGeom>
        </p:spPr>
      </p:pic>
    </p:spTree>
    <p:extLst>
      <p:ext uri="{BB962C8B-B14F-4D97-AF65-F5344CB8AC3E}">
        <p14:creationId xmlns:p14="http://schemas.microsoft.com/office/powerpoint/2010/main" val="4058307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9D87-3D09-4623-C5E7-44BA86170041}"/>
              </a:ext>
            </a:extLst>
          </p:cNvPr>
          <p:cNvSpPr>
            <a:spLocks noGrp="1"/>
          </p:cNvSpPr>
          <p:nvPr>
            <p:ph type="title"/>
          </p:nvPr>
        </p:nvSpPr>
        <p:spPr>
          <a:xfrm>
            <a:off x="640080" y="1371600"/>
            <a:ext cx="5852160" cy="1097280"/>
          </a:xfrm>
        </p:spPr>
        <p:txBody>
          <a:bodyPr anchor="t">
            <a:normAutofit/>
          </a:bodyPr>
          <a:lstStyle/>
          <a:p>
            <a:r>
              <a:rPr lang="en-US" dirty="0">
                <a:solidFill>
                  <a:srgbClr val="0066FF"/>
                </a:solidFill>
                <a:latin typeface="Cambria" panose="02040503050406030204" pitchFamily="18" charset="0"/>
                <a:ea typeface="+mj-lt"/>
                <a:cs typeface="+mj-lt"/>
              </a:rPr>
              <a:t>Project Overview</a:t>
            </a:r>
            <a:endParaRPr lang="en-US" dirty="0">
              <a:solidFill>
                <a:srgbClr val="0066FF"/>
              </a:solidFill>
              <a:latin typeface="Cambria" panose="02040503050406030204" pitchFamily="18" charset="0"/>
              <a:ea typeface="Calibri"/>
              <a:cs typeface="Calibri"/>
            </a:endParaRPr>
          </a:p>
        </p:txBody>
      </p:sp>
      <p:sp>
        <p:nvSpPr>
          <p:cNvPr id="17" name="Content Placeholder 5">
            <a:extLst>
              <a:ext uri="{FF2B5EF4-FFF2-40B4-BE49-F238E27FC236}">
                <a16:creationId xmlns:a16="http://schemas.microsoft.com/office/drawing/2014/main" id="{07364E23-AC3A-1714-3D40-0C8D21158110}"/>
              </a:ext>
            </a:extLst>
          </p:cNvPr>
          <p:cNvSpPr>
            <a:spLocks noGrp="1"/>
          </p:cNvSpPr>
          <p:nvPr>
            <p:ph idx="1"/>
          </p:nvPr>
        </p:nvSpPr>
        <p:spPr>
          <a:xfrm>
            <a:off x="640080" y="2216258"/>
            <a:ext cx="5852160" cy="4081663"/>
          </a:xfrm>
        </p:spPr>
        <p:txBody>
          <a:bodyPr>
            <a:normAutofit/>
          </a:bodyPr>
          <a:lstStyle/>
          <a:p>
            <a:r>
              <a:rPr lang="en-IE" sz="2400" b="1" dirty="0">
                <a:solidFill>
                  <a:schemeClr val="accent2">
                    <a:lumMod val="75000"/>
                  </a:schemeClr>
                </a:solidFill>
                <a:latin typeface="Cambria" panose="02040503050406030204" pitchFamily="18" charset="0"/>
              </a:rPr>
              <a:t>Goal:</a:t>
            </a:r>
            <a:r>
              <a:rPr lang="en-IE" sz="2400" dirty="0">
                <a:latin typeface="Cambria" panose="02040503050406030204" pitchFamily="18" charset="0"/>
              </a:rPr>
              <a:t> safety-first routing app for cyclists &amp; pedestrians</a:t>
            </a:r>
          </a:p>
          <a:p>
            <a:r>
              <a:rPr lang="en-IE" sz="2400" b="1" dirty="0">
                <a:solidFill>
                  <a:schemeClr val="accent2">
                    <a:lumMod val="75000"/>
                  </a:schemeClr>
                </a:solidFill>
                <a:latin typeface="Cambria" panose="02040503050406030204" pitchFamily="18" charset="0"/>
              </a:rPr>
              <a:t>Scope:</a:t>
            </a:r>
            <a:endParaRPr lang="en-IE" sz="2400" dirty="0">
              <a:solidFill>
                <a:schemeClr val="accent2">
                  <a:lumMod val="75000"/>
                </a:schemeClr>
              </a:solidFill>
              <a:latin typeface="Cambria" panose="02040503050406030204" pitchFamily="18" charset="0"/>
            </a:endParaRPr>
          </a:p>
          <a:p>
            <a:pPr lvl="1"/>
            <a:r>
              <a:rPr lang="en-IE" sz="2400" dirty="0">
                <a:latin typeface="Cambria" panose="02040503050406030204" pitchFamily="18" charset="0"/>
              </a:rPr>
              <a:t>Safer alternative routes (crime, lighting, hazards)</a:t>
            </a:r>
          </a:p>
          <a:p>
            <a:pPr lvl="1"/>
            <a:r>
              <a:rPr lang="en-IE" sz="2400" dirty="0">
                <a:latin typeface="Cambria" panose="02040503050406030204" pitchFamily="18" charset="0"/>
              </a:rPr>
              <a:t>Real-time hazard reporting</a:t>
            </a:r>
          </a:p>
          <a:p>
            <a:pPr lvl="1"/>
            <a:r>
              <a:rPr lang="en-IE" sz="2400" dirty="0">
                <a:latin typeface="Cambria" panose="02040503050406030204" pitchFamily="18" charset="0"/>
              </a:rPr>
              <a:t>Find Buddy (community safety)</a:t>
            </a:r>
            <a:br>
              <a:rPr lang="en-IE" sz="2400" dirty="0">
                <a:latin typeface="Cambria" panose="02040503050406030204" pitchFamily="18" charset="0"/>
              </a:rPr>
            </a:br>
            <a:endParaRPr lang="en-IE" sz="2400" dirty="0">
              <a:latin typeface="Cambria" panose="02040503050406030204" pitchFamily="18" charset="0"/>
            </a:endParaRPr>
          </a:p>
          <a:p>
            <a:endParaRPr lang="en-US" dirty="0">
              <a:latin typeface="Cambria" panose="02040503050406030204" pitchFamily="18" charset="0"/>
            </a:endParaRPr>
          </a:p>
        </p:txBody>
      </p:sp>
      <p:pic>
        <p:nvPicPr>
          <p:cNvPr id="4" name="Picture 3" descr="A close-up of blue and white shapes&#10;&#10;AI-generated content may be incorrect.">
            <a:extLst>
              <a:ext uri="{FF2B5EF4-FFF2-40B4-BE49-F238E27FC236}">
                <a16:creationId xmlns:a16="http://schemas.microsoft.com/office/drawing/2014/main" id="{A7B06276-8B8C-10AB-AC15-84DD420AC6BC}"/>
              </a:ext>
            </a:extLst>
          </p:cNvPr>
          <p:cNvPicPr>
            <a:picLocks noChangeAspect="1"/>
          </p:cNvPicPr>
          <p:nvPr/>
        </p:nvPicPr>
        <p:blipFill>
          <a:blip r:embed="rId3"/>
          <a:srcRect l="16318" r="43932"/>
          <a:stretch>
            <a:fillRect/>
          </a:stretch>
        </p:blipFill>
        <p:spPr>
          <a:xfrm>
            <a:off x="7345680" y="10"/>
            <a:ext cx="4846320" cy="6857990"/>
          </a:xfrm>
          <a:prstGeom prst="rect">
            <a:avLst/>
          </a:prstGeom>
        </p:spPr>
      </p:pic>
    </p:spTree>
    <p:extLst>
      <p:ext uri="{BB962C8B-B14F-4D97-AF65-F5344CB8AC3E}">
        <p14:creationId xmlns:p14="http://schemas.microsoft.com/office/powerpoint/2010/main" val="8212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E68C5-7407-F01F-0276-A09881BD8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441FC-F727-AB74-D516-50D7857E90C9}"/>
              </a:ext>
            </a:extLst>
          </p:cNvPr>
          <p:cNvSpPr>
            <a:spLocks noGrp="1"/>
          </p:cNvSpPr>
          <p:nvPr>
            <p:ph type="title"/>
          </p:nvPr>
        </p:nvSpPr>
        <p:spPr>
          <a:xfrm>
            <a:off x="0" y="228599"/>
            <a:ext cx="5294915" cy="717113"/>
          </a:xfrm>
        </p:spPr>
        <p:txBody>
          <a:bodyPr vert="horz" lIns="91440" tIns="45720" rIns="91440" bIns="45720" rtlCol="0" anchor="b">
            <a:normAutofit/>
          </a:bodyPr>
          <a:lstStyle/>
          <a:p>
            <a:pPr algn="ctr"/>
            <a:r>
              <a:rPr lang="en-US" dirty="0">
                <a:solidFill>
                  <a:srgbClr val="0066FF"/>
                </a:solidFill>
                <a:latin typeface="Cambria" panose="02040503050406030204" pitchFamily="18" charset="0"/>
              </a:rPr>
              <a:t>Final Application</a:t>
            </a:r>
          </a:p>
        </p:txBody>
      </p:sp>
      <p:pic>
        <p:nvPicPr>
          <p:cNvPr id="5" name="Picture 4" descr="A screenshot of a phone&#10;&#10;AI-generated content may be incorrect.">
            <a:extLst>
              <a:ext uri="{FF2B5EF4-FFF2-40B4-BE49-F238E27FC236}">
                <a16:creationId xmlns:a16="http://schemas.microsoft.com/office/drawing/2014/main" id="{C6C608B8-7DB9-BEFA-2F0B-25DC408A0A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597" y="1324292"/>
            <a:ext cx="2788933" cy="5448740"/>
          </a:xfrm>
          <a:prstGeom prst="rect">
            <a:avLst/>
          </a:prstGeom>
          <a:effectLst>
            <a:outerShdw blurRad="50800" dist="38100" dir="2700000" algn="tl" rotWithShape="0">
              <a:prstClr val="black">
                <a:alpha val="40000"/>
              </a:prstClr>
            </a:outerShdw>
          </a:effectLst>
        </p:spPr>
      </p:pic>
      <p:pic>
        <p:nvPicPr>
          <p:cNvPr id="6" name="Picture 5" descr="A screenshot of a web page&#10;&#10;AI-generated content may be incorrect.">
            <a:extLst>
              <a:ext uri="{FF2B5EF4-FFF2-40B4-BE49-F238E27FC236}">
                <a16:creationId xmlns:a16="http://schemas.microsoft.com/office/drawing/2014/main" id="{2C75988E-6720-2540-C3BA-343A43FF5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1365" y="1641792"/>
            <a:ext cx="4838107" cy="4035108"/>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descr="A screenshot of a phone&#10;&#10;AI-generated content may be incorrect.">
            <a:extLst>
              <a:ext uri="{FF2B5EF4-FFF2-40B4-BE49-F238E27FC236}">
                <a16:creationId xmlns:a16="http://schemas.microsoft.com/office/drawing/2014/main" id="{517A5DB4-D6C7-B607-4AFE-CB7F808B1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1079" y="1075567"/>
            <a:ext cx="2850524" cy="5038407"/>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7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5EC3-ADB0-8C11-6437-47F0243C2847}"/>
              </a:ext>
            </a:extLst>
          </p:cNvPr>
          <p:cNvSpPr>
            <a:spLocks noGrp="1"/>
          </p:cNvSpPr>
          <p:nvPr>
            <p:ph type="title"/>
          </p:nvPr>
        </p:nvSpPr>
        <p:spPr/>
        <p:txBody>
          <a:bodyPr/>
          <a:lstStyle/>
          <a:p>
            <a:r>
              <a:rPr lang="en-GB" dirty="0">
                <a:solidFill>
                  <a:srgbClr val="0066FF"/>
                </a:solidFill>
                <a:latin typeface="Calibri"/>
                <a:ea typeface="Calibri"/>
                <a:cs typeface="Calibri"/>
              </a:rPr>
              <a:t>Logo Trials</a:t>
            </a:r>
            <a:endParaRPr lang="en-GB" b="0" dirty="0">
              <a:solidFill>
                <a:srgbClr val="0066FF"/>
              </a:solidFill>
              <a:latin typeface="Calibri"/>
              <a:ea typeface="Calibri"/>
              <a:cs typeface="Calibri"/>
            </a:endParaRPr>
          </a:p>
          <a:p>
            <a:endParaRPr lang="en-GB" dirty="0"/>
          </a:p>
        </p:txBody>
      </p:sp>
      <p:graphicFrame>
        <p:nvGraphicFramePr>
          <p:cNvPr id="19" name="Content Placeholder 18">
            <a:extLst>
              <a:ext uri="{FF2B5EF4-FFF2-40B4-BE49-F238E27FC236}">
                <a16:creationId xmlns:a16="http://schemas.microsoft.com/office/drawing/2014/main" id="{B097EC28-2A69-C564-6D05-2B2B4EEE1C44}"/>
              </a:ext>
            </a:extLst>
          </p:cNvPr>
          <p:cNvGraphicFramePr>
            <a:graphicFrameLocks noGrp="1"/>
          </p:cNvGraphicFramePr>
          <p:nvPr>
            <p:ph idx="1"/>
            <p:extLst>
              <p:ext uri="{D42A27DB-BD31-4B8C-83A1-F6EECF244321}">
                <p14:modId xmlns:p14="http://schemas.microsoft.com/office/powerpoint/2010/main" val="1286458237"/>
              </p:ext>
            </p:extLst>
          </p:nvPr>
        </p:nvGraphicFramePr>
        <p:xfrm>
          <a:off x="639763" y="2092271"/>
          <a:ext cx="10891837" cy="4106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455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4A11B-B417-9521-C979-25958038FC0F}"/>
              </a:ext>
            </a:extLst>
          </p:cNvPr>
          <p:cNvSpPr>
            <a:spLocks noGrp="1"/>
          </p:cNvSpPr>
          <p:nvPr>
            <p:ph type="title"/>
          </p:nvPr>
        </p:nvSpPr>
        <p:spPr>
          <a:xfrm>
            <a:off x="5793149" y="1371600"/>
            <a:ext cx="5737859" cy="1097280"/>
          </a:xfrm>
        </p:spPr>
        <p:txBody>
          <a:bodyPr>
            <a:normAutofit/>
          </a:bodyPr>
          <a:lstStyle/>
          <a:p>
            <a:pPr>
              <a:lnSpc>
                <a:spcPct val="90000"/>
              </a:lnSpc>
            </a:pPr>
            <a:r>
              <a:rPr lang="en-IE" sz="3100">
                <a:solidFill>
                  <a:srgbClr val="0066FF"/>
                </a:solidFill>
                <a:latin typeface="Cambria" panose="02040503050406030204" pitchFamily="18" charset="0"/>
              </a:rPr>
              <a:t>Expert Reviews – Key Changes from Mentor Feedback</a:t>
            </a:r>
          </a:p>
        </p:txBody>
      </p:sp>
      <p:pic>
        <p:nvPicPr>
          <p:cNvPr id="5" name="Picture 4" descr="A diagram of a product&#10;&#10;AI-generated content may be incorrect.">
            <a:extLst>
              <a:ext uri="{FF2B5EF4-FFF2-40B4-BE49-F238E27FC236}">
                <a16:creationId xmlns:a16="http://schemas.microsoft.com/office/drawing/2014/main" id="{F048F2BD-49D8-3C8E-5C0E-72941A929DCD}"/>
              </a:ext>
            </a:extLst>
          </p:cNvPr>
          <p:cNvPicPr>
            <a:picLocks noChangeAspect="1"/>
          </p:cNvPicPr>
          <p:nvPr/>
        </p:nvPicPr>
        <p:blipFill>
          <a:blip r:embed="rId2"/>
          <a:srcRect l="2540" t="28515" r="4297" b="7391"/>
          <a:stretch>
            <a:fillRect/>
          </a:stretch>
        </p:blipFill>
        <p:spPr>
          <a:xfrm>
            <a:off x="166437" y="1920240"/>
            <a:ext cx="4965720" cy="3416300"/>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67D0D2-E06D-29EC-78C1-8CCB0EFB4602}"/>
              </a:ext>
            </a:extLst>
          </p:cNvPr>
          <p:cNvSpPr>
            <a:spLocks noGrp="1"/>
          </p:cNvSpPr>
          <p:nvPr>
            <p:ph idx="1"/>
          </p:nvPr>
        </p:nvSpPr>
        <p:spPr>
          <a:xfrm>
            <a:off x="5041900" y="2468880"/>
            <a:ext cx="6782670" cy="4119810"/>
          </a:xfrm>
        </p:spPr>
        <p:txBody>
          <a:bodyPr>
            <a:normAutofit fontScale="92500" lnSpcReduction="10000"/>
          </a:bodyPr>
          <a:lstStyle/>
          <a:p>
            <a:pPr>
              <a:lnSpc>
                <a:spcPct val="110000"/>
              </a:lnSpc>
            </a:pPr>
            <a:r>
              <a:rPr lang="en-IE" b="1" dirty="0">
                <a:latin typeface="Cambria" panose="02040503050406030204" pitchFamily="18" charset="0"/>
              </a:rPr>
              <a:t>Concept &amp; Branding</a:t>
            </a:r>
            <a:endParaRPr lang="en-IE" dirty="0">
              <a:latin typeface="Cambria" panose="02040503050406030204" pitchFamily="18" charset="0"/>
            </a:endParaRPr>
          </a:p>
          <a:p>
            <a:pPr lvl="1">
              <a:lnSpc>
                <a:spcPct val="110000"/>
              </a:lnSpc>
            </a:pPr>
            <a:r>
              <a:rPr lang="en-IE" sz="2000" dirty="0">
                <a:latin typeface="Cambria" panose="02040503050406030204" pitchFamily="18" charset="0"/>
              </a:rPr>
              <a:t>Moved from </a:t>
            </a:r>
            <a:r>
              <a:rPr lang="en-IE" sz="2000" i="1" dirty="0" err="1">
                <a:latin typeface="Cambria" panose="02040503050406030204" pitchFamily="18" charset="0"/>
              </a:rPr>
              <a:t>CyclePath</a:t>
            </a:r>
            <a:r>
              <a:rPr lang="en-IE" sz="2000" dirty="0">
                <a:latin typeface="Cambria" panose="02040503050406030204" pitchFamily="18" charset="0"/>
              </a:rPr>
              <a:t> (only cyclists + social “Find Buddy”)</a:t>
            </a:r>
          </a:p>
          <a:p>
            <a:pPr lvl="1">
              <a:lnSpc>
                <a:spcPct val="110000"/>
              </a:lnSpc>
            </a:pPr>
            <a:r>
              <a:rPr lang="en-IE" sz="2000" dirty="0">
                <a:latin typeface="Cambria" panose="02040503050406030204" pitchFamily="18" charset="0"/>
              </a:rPr>
              <a:t>Rebranded to </a:t>
            </a:r>
            <a:r>
              <a:rPr lang="en-IE" sz="2000" b="1" dirty="0" err="1">
                <a:latin typeface="Cambria" panose="02040503050406030204" pitchFamily="18" charset="0"/>
              </a:rPr>
              <a:t>SafePath</a:t>
            </a:r>
            <a:r>
              <a:rPr lang="en-IE" sz="2000" dirty="0">
                <a:latin typeface="Cambria" panose="02040503050406030204" pitchFamily="18" charset="0"/>
              </a:rPr>
              <a:t> with a </a:t>
            </a:r>
            <a:r>
              <a:rPr lang="en-IE" sz="2000" b="1" dirty="0">
                <a:latin typeface="Cambria" panose="02040503050406030204" pitchFamily="18" charset="0"/>
              </a:rPr>
              <a:t>safety-first focus</a:t>
            </a:r>
            <a:r>
              <a:rPr lang="en-IE" sz="2000" dirty="0">
                <a:latin typeface="Cambria" panose="02040503050406030204" pitchFamily="18" charset="0"/>
              </a:rPr>
              <a:t> for both cyclists &amp; pedestrians</a:t>
            </a:r>
          </a:p>
          <a:p>
            <a:pPr lvl="1">
              <a:lnSpc>
                <a:spcPct val="110000"/>
              </a:lnSpc>
            </a:pPr>
            <a:r>
              <a:rPr lang="en-IE" sz="2000" dirty="0">
                <a:latin typeface="Cambria" panose="02040503050406030204" pitchFamily="18" charset="0"/>
              </a:rPr>
              <a:t>Switched pilot city to </a:t>
            </a:r>
            <a:r>
              <a:rPr lang="en-IE" sz="2000" b="1" dirty="0">
                <a:latin typeface="Cambria" panose="02040503050406030204" pitchFamily="18" charset="0"/>
              </a:rPr>
              <a:t>London</a:t>
            </a:r>
            <a:r>
              <a:rPr lang="en-IE" sz="2000" dirty="0">
                <a:latin typeface="Cambria" panose="02040503050406030204" pitchFamily="18" charset="0"/>
              </a:rPr>
              <a:t> to use richer open police crime data</a:t>
            </a:r>
          </a:p>
          <a:p>
            <a:pPr>
              <a:lnSpc>
                <a:spcPct val="110000"/>
              </a:lnSpc>
            </a:pPr>
            <a:r>
              <a:rPr lang="en-IE" b="1" dirty="0">
                <a:latin typeface="Cambria" panose="02040503050406030204" pitchFamily="18" charset="0"/>
              </a:rPr>
              <a:t>Architecture &amp; Real-Time Updates</a:t>
            </a:r>
            <a:endParaRPr lang="en-IE" dirty="0">
              <a:latin typeface="Cambria" panose="02040503050406030204" pitchFamily="18" charset="0"/>
            </a:endParaRPr>
          </a:p>
          <a:p>
            <a:pPr lvl="1">
              <a:lnSpc>
                <a:spcPct val="110000"/>
              </a:lnSpc>
            </a:pPr>
            <a:r>
              <a:rPr lang="en-IE" sz="2000" dirty="0">
                <a:latin typeface="Cambria" panose="02040503050406030204" pitchFamily="18" charset="0"/>
              </a:rPr>
              <a:t>Dropped Redis caching (not needed for current scale)</a:t>
            </a:r>
          </a:p>
          <a:p>
            <a:pPr lvl="1">
              <a:lnSpc>
                <a:spcPct val="110000"/>
              </a:lnSpc>
            </a:pPr>
            <a:r>
              <a:rPr lang="en-IE" sz="2000" dirty="0">
                <a:latin typeface="Cambria" panose="02040503050406030204" pitchFamily="18" charset="0"/>
              </a:rPr>
              <a:t>Replaced DB triggers with </a:t>
            </a:r>
            <a:r>
              <a:rPr lang="en-IE" sz="2000" b="1" dirty="0">
                <a:latin typeface="Cambria" panose="02040503050406030204" pitchFamily="18" charset="0"/>
              </a:rPr>
              <a:t>event-driven </a:t>
            </a:r>
            <a:r>
              <a:rPr lang="en-IE" sz="2000" b="1" dirty="0" err="1">
                <a:latin typeface="Cambria" panose="02040503050406030204" pitchFamily="18" charset="0"/>
              </a:rPr>
              <a:t>WebSockets</a:t>
            </a:r>
            <a:r>
              <a:rPr lang="en-IE" sz="2000" b="1" dirty="0">
                <a:latin typeface="Cambria" panose="02040503050406030204" pitchFamily="18" charset="0"/>
              </a:rPr>
              <a:t> (</a:t>
            </a:r>
            <a:r>
              <a:rPr lang="en-IE" sz="2000" b="1" dirty="0" err="1">
                <a:latin typeface="Cambria" panose="02040503050406030204" pitchFamily="18" charset="0"/>
              </a:rPr>
              <a:t>Socket.IO</a:t>
            </a:r>
            <a:r>
              <a:rPr lang="en-IE" sz="2000" b="1" dirty="0">
                <a:latin typeface="Cambria" panose="02040503050406030204" pitchFamily="18" charset="0"/>
              </a:rPr>
              <a:t>)</a:t>
            </a:r>
            <a:endParaRPr lang="en-IE" sz="2000" dirty="0">
              <a:latin typeface="Cambria" panose="02040503050406030204" pitchFamily="18" charset="0"/>
            </a:endParaRPr>
          </a:p>
          <a:p>
            <a:pPr lvl="1">
              <a:lnSpc>
                <a:spcPct val="110000"/>
              </a:lnSpc>
            </a:pPr>
            <a:r>
              <a:rPr lang="en-IE" sz="2000" dirty="0">
                <a:latin typeface="Cambria" panose="02040503050406030204" pitchFamily="18" charset="0"/>
              </a:rPr>
              <a:t>Result: cleaner, more maintainable real-time hazard updates</a:t>
            </a:r>
          </a:p>
          <a:p>
            <a:pPr>
              <a:lnSpc>
                <a:spcPct val="110000"/>
              </a:lnSpc>
            </a:pPr>
            <a:endParaRPr lang="en-US" sz="1500" dirty="0">
              <a:latin typeface="Cambria" panose="02040503050406030204" pitchFamily="18" charset="0"/>
            </a:endParaRPr>
          </a:p>
        </p:txBody>
      </p:sp>
    </p:spTree>
    <p:extLst>
      <p:ext uri="{BB962C8B-B14F-4D97-AF65-F5344CB8AC3E}">
        <p14:creationId xmlns:p14="http://schemas.microsoft.com/office/powerpoint/2010/main" val="2286899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55A23-1617-18E5-BBCA-5367D5768C8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9D995-FAAF-C75B-797F-0849ADDD1CE0}"/>
              </a:ext>
            </a:extLst>
          </p:cNvPr>
          <p:cNvSpPr>
            <a:spLocks noGrp="1"/>
          </p:cNvSpPr>
          <p:nvPr>
            <p:ph type="title"/>
          </p:nvPr>
        </p:nvSpPr>
        <p:spPr>
          <a:xfrm>
            <a:off x="640079" y="0"/>
            <a:ext cx="5737859" cy="1097280"/>
          </a:xfrm>
        </p:spPr>
        <p:txBody>
          <a:bodyPr>
            <a:normAutofit/>
          </a:bodyPr>
          <a:lstStyle/>
          <a:p>
            <a:pPr>
              <a:lnSpc>
                <a:spcPct val="90000"/>
              </a:lnSpc>
            </a:pPr>
            <a:r>
              <a:rPr lang="en-IE" sz="3100" dirty="0">
                <a:solidFill>
                  <a:srgbClr val="0066FF"/>
                </a:solidFill>
                <a:latin typeface="Cambria" panose="02040503050406030204" pitchFamily="18" charset="0"/>
              </a:rPr>
              <a:t>Expert Reviews – Key Changes from Mentor Feedback</a:t>
            </a:r>
          </a:p>
        </p:txBody>
      </p:sp>
      <p:cxnSp>
        <p:nvCxnSpPr>
          <p:cNvPr id="13" name="Straight Connector 1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D3DFFE-E294-1A1A-76DF-E509819CF8A9}"/>
              </a:ext>
            </a:extLst>
          </p:cNvPr>
          <p:cNvSpPr>
            <a:spLocks noGrp="1"/>
          </p:cNvSpPr>
          <p:nvPr>
            <p:ph idx="1"/>
          </p:nvPr>
        </p:nvSpPr>
        <p:spPr>
          <a:xfrm>
            <a:off x="435848" y="1300312"/>
            <a:ext cx="8226822" cy="4937650"/>
          </a:xfrm>
        </p:spPr>
        <p:txBody>
          <a:bodyPr>
            <a:noAutofit/>
          </a:bodyPr>
          <a:lstStyle/>
          <a:p>
            <a:pPr>
              <a:lnSpc>
                <a:spcPct val="110000"/>
              </a:lnSpc>
            </a:pPr>
            <a:r>
              <a:rPr lang="en-IE" sz="1800" b="1" dirty="0">
                <a:latin typeface="Cambria" panose="02040503050406030204" pitchFamily="18" charset="0"/>
              </a:rPr>
              <a:t>Visual Theme &amp; Navigation</a:t>
            </a:r>
            <a:endParaRPr lang="en-IE" sz="1800" dirty="0">
              <a:latin typeface="Cambria" panose="02040503050406030204" pitchFamily="18" charset="0"/>
            </a:endParaRPr>
          </a:p>
          <a:p>
            <a:pPr>
              <a:lnSpc>
                <a:spcPct val="110000"/>
              </a:lnSpc>
            </a:pPr>
            <a:r>
              <a:rPr lang="en-IE" sz="1800" dirty="0">
                <a:latin typeface="Cambria" panose="02040503050406030204" pitchFamily="18" charset="0"/>
              </a:rPr>
              <a:t>Evolved from traffic-light map colours to </a:t>
            </a:r>
            <a:r>
              <a:rPr lang="en-IE" sz="1800" b="1" dirty="0">
                <a:latin typeface="Cambria" panose="02040503050406030204" pitchFamily="18" charset="0"/>
              </a:rPr>
              <a:t>navy + cyan</a:t>
            </a:r>
            <a:r>
              <a:rPr lang="en-IE" sz="1800" dirty="0">
                <a:latin typeface="Cambria" panose="02040503050406030204" pitchFamily="18" charset="0"/>
              </a:rPr>
              <a:t>, using red/amber only for critical alerts</a:t>
            </a:r>
          </a:p>
          <a:p>
            <a:pPr>
              <a:lnSpc>
                <a:spcPct val="110000"/>
              </a:lnSpc>
            </a:pPr>
            <a:r>
              <a:rPr lang="en-IE" sz="1800" dirty="0">
                <a:latin typeface="Cambria" panose="02040503050406030204" pitchFamily="18" charset="0"/>
              </a:rPr>
              <a:t>Reduced clutter on home screen, moved main actions to </a:t>
            </a:r>
            <a:r>
              <a:rPr lang="en-IE" sz="1800" b="1" dirty="0">
                <a:latin typeface="Cambria" panose="02040503050406030204" pitchFamily="18" charset="0"/>
              </a:rPr>
              <a:t>top/bottom nav</a:t>
            </a:r>
            <a:endParaRPr lang="en-IE" sz="1800" dirty="0">
              <a:latin typeface="Cambria" panose="02040503050406030204" pitchFamily="18" charset="0"/>
            </a:endParaRPr>
          </a:p>
          <a:p>
            <a:pPr>
              <a:lnSpc>
                <a:spcPct val="110000"/>
              </a:lnSpc>
            </a:pPr>
            <a:r>
              <a:rPr lang="en-IE" sz="1800" dirty="0">
                <a:latin typeface="Cambria" panose="02040503050406030204" pitchFamily="18" charset="0"/>
              </a:rPr>
              <a:t>Renamed </a:t>
            </a:r>
            <a:r>
              <a:rPr lang="en-IE" sz="1800" b="1" dirty="0">
                <a:latin typeface="Cambria" panose="02040503050406030204" pitchFamily="18" charset="0"/>
              </a:rPr>
              <a:t>“Find Mate” → “Find Buddy”</a:t>
            </a:r>
            <a:r>
              <a:rPr lang="en-IE" sz="1800" dirty="0">
                <a:latin typeface="Cambria" panose="02040503050406030204" pitchFamily="18" charset="0"/>
              </a:rPr>
              <a:t> to match safety/community framing</a:t>
            </a:r>
          </a:p>
          <a:p>
            <a:pPr>
              <a:lnSpc>
                <a:spcPct val="110000"/>
              </a:lnSpc>
            </a:pPr>
            <a:r>
              <a:rPr lang="en-IE" sz="1800" b="1" dirty="0">
                <a:latin typeface="Cambria" panose="02040503050406030204" pitchFamily="18" charset="0"/>
              </a:rPr>
              <a:t>Routing &amp; Features</a:t>
            </a:r>
            <a:endParaRPr lang="en-IE" sz="1800" dirty="0">
              <a:latin typeface="Cambria" panose="02040503050406030204" pitchFamily="18" charset="0"/>
            </a:endParaRPr>
          </a:p>
          <a:p>
            <a:pPr>
              <a:lnSpc>
                <a:spcPct val="110000"/>
              </a:lnSpc>
            </a:pPr>
            <a:r>
              <a:rPr lang="en-IE" sz="1800" dirty="0">
                <a:latin typeface="Cambria" panose="02040503050406030204" pitchFamily="18" charset="0"/>
              </a:rPr>
              <a:t>Pivoted from complex ML prototype to </a:t>
            </a:r>
            <a:r>
              <a:rPr lang="en-IE" sz="1800" b="1" dirty="0">
                <a:latin typeface="Cambria" panose="02040503050406030204" pitchFamily="18" charset="0"/>
              </a:rPr>
              <a:t>transparent rule-based safety engine</a:t>
            </a:r>
            <a:endParaRPr lang="en-IE" sz="1800" dirty="0">
              <a:latin typeface="Cambria" panose="02040503050406030204" pitchFamily="18" charset="0"/>
            </a:endParaRPr>
          </a:p>
          <a:p>
            <a:pPr lvl="1">
              <a:lnSpc>
                <a:spcPct val="110000"/>
              </a:lnSpc>
            </a:pPr>
            <a:r>
              <a:rPr lang="en-IE" dirty="0">
                <a:latin typeface="Cambria" panose="02040503050406030204" pitchFamily="18" charset="0"/>
              </a:rPr>
              <a:t>Uses UK crime CSVs, risk per grid cell, OSRM routes + user safety weights</a:t>
            </a:r>
          </a:p>
          <a:p>
            <a:pPr>
              <a:lnSpc>
                <a:spcPct val="110000"/>
              </a:lnSpc>
            </a:pPr>
            <a:r>
              <a:rPr lang="en-IE" sz="1800" dirty="0">
                <a:latin typeface="Cambria" panose="02040503050406030204" pitchFamily="18" charset="0"/>
              </a:rPr>
              <a:t>Reworked </a:t>
            </a:r>
            <a:r>
              <a:rPr lang="en-IE" sz="1800" b="1" dirty="0">
                <a:latin typeface="Cambria" panose="02040503050406030204" pitchFamily="18" charset="0"/>
              </a:rPr>
              <a:t>hazard reporting</a:t>
            </a:r>
            <a:r>
              <a:rPr lang="en-IE" sz="1800" dirty="0">
                <a:latin typeface="Cambria" panose="02040503050406030204" pitchFamily="18" charset="0"/>
              </a:rPr>
              <a:t> to broadcast live updates via </a:t>
            </a:r>
            <a:r>
              <a:rPr lang="en-IE" sz="1800" dirty="0" err="1">
                <a:latin typeface="Cambria" panose="02040503050406030204" pitchFamily="18" charset="0"/>
              </a:rPr>
              <a:t>WebSockets</a:t>
            </a:r>
            <a:endParaRPr lang="en-IE" sz="1800" dirty="0">
              <a:latin typeface="Cambria" panose="02040503050406030204" pitchFamily="18" charset="0"/>
            </a:endParaRPr>
          </a:p>
          <a:p>
            <a:pPr>
              <a:lnSpc>
                <a:spcPct val="110000"/>
              </a:lnSpc>
            </a:pPr>
            <a:r>
              <a:rPr lang="en-IE" sz="1800" dirty="0">
                <a:latin typeface="Cambria" panose="02040503050406030204" pitchFamily="18" charset="0"/>
              </a:rPr>
              <a:t>Introduced </a:t>
            </a:r>
            <a:r>
              <a:rPr lang="en-IE" sz="1800" b="1" dirty="0">
                <a:latin typeface="Cambria" panose="02040503050406030204" pitchFamily="18" charset="0"/>
              </a:rPr>
              <a:t>accounts &amp; profiles</a:t>
            </a:r>
            <a:r>
              <a:rPr lang="en-IE" sz="1800" dirty="0">
                <a:latin typeface="Cambria" panose="02040503050406030204" pitchFamily="18" charset="0"/>
              </a:rPr>
              <a:t> to store personalised safety preferences and support GDPR-friendly control</a:t>
            </a:r>
          </a:p>
          <a:p>
            <a:pPr>
              <a:lnSpc>
                <a:spcPct val="110000"/>
              </a:lnSpc>
            </a:pPr>
            <a:endParaRPr lang="en-US" sz="1800" dirty="0">
              <a:latin typeface="Cambria" panose="02040503050406030204" pitchFamily="18" charset="0"/>
            </a:endParaRPr>
          </a:p>
        </p:txBody>
      </p:sp>
      <p:pic>
        <p:nvPicPr>
          <p:cNvPr id="6" name="Picture 5" descr="A screenshot of a diagram&#10;&#10;AI-generated content may be incorrect.">
            <a:extLst>
              <a:ext uri="{FF2B5EF4-FFF2-40B4-BE49-F238E27FC236}">
                <a16:creationId xmlns:a16="http://schemas.microsoft.com/office/drawing/2014/main" id="{7620A4AF-D820-2483-869E-6AB3A12146EA}"/>
              </a:ext>
            </a:extLst>
          </p:cNvPr>
          <p:cNvPicPr>
            <a:picLocks noChangeAspect="1"/>
          </p:cNvPicPr>
          <p:nvPr/>
        </p:nvPicPr>
        <p:blipFill>
          <a:blip r:embed="rId3"/>
          <a:srcRect t="20664" b="3789"/>
          <a:stretch>
            <a:fillRect/>
          </a:stretch>
        </p:blipFill>
        <p:spPr>
          <a:xfrm>
            <a:off x="8653890" y="1653436"/>
            <a:ext cx="3306493" cy="3306493"/>
          </a:xfrm>
          <a:prstGeom prst="rect">
            <a:avLst/>
          </a:prstGeom>
        </p:spPr>
      </p:pic>
    </p:spTree>
    <p:extLst>
      <p:ext uri="{BB962C8B-B14F-4D97-AF65-F5344CB8AC3E}">
        <p14:creationId xmlns:p14="http://schemas.microsoft.com/office/powerpoint/2010/main" val="23499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afepath-usecase.png">
            <a:extLst>
              <a:ext uri="{FF2B5EF4-FFF2-40B4-BE49-F238E27FC236}">
                <a16:creationId xmlns:a16="http://schemas.microsoft.com/office/drawing/2014/main" id="{00B3A700-4F68-27F0-3A4B-8320FA04590B}"/>
              </a:ext>
            </a:extLst>
          </p:cNvPr>
          <p:cNvPicPr>
            <a:picLocks noChangeAspect="1"/>
          </p:cNvPicPr>
          <p:nvPr/>
        </p:nvPicPr>
        <p:blipFill>
          <a:blip r:embed="rId2"/>
          <a:stretch>
            <a:fillRect/>
          </a:stretch>
        </p:blipFill>
        <p:spPr>
          <a:xfrm>
            <a:off x="320244" y="0"/>
            <a:ext cx="11592492" cy="6858000"/>
          </a:xfrm>
          <a:prstGeom prst="rect">
            <a:avLst/>
          </a:prstGeom>
        </p:spPr>
      </p:pic>
      <p:cxnSp>
        <p:nvCxnSpPr>
          <p:cNvPr id="36" name="Straight Connector 35">
            <a:extLst>
              <a:ext uri="{FF2B5EF4-FFF2-40B4-BE49-F238E27FC236}">
                <a16:creationId xmlns:a16="http://schemas.microsoft.com/office/drawing/2014/main" id="{94AC3912-9445-326E-F355-EA4A288013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7BDA4BE-20E4-690F-B2AD-26BD12B9723A}"/>
              </a:ext>
            </a:extLst>
          </p:cNvPr>
          <p:cNvSpPr>
            <a:spLocks noGrp="1"/>
          </p:cNvSpPr>
          <p:nvPr>
            <p:ph type="title"/>
          </p:nvPr>
        </p:nvSpPr>
        <p:spPr>
          <a:xfrm>
            <a:off x="320244" y="209615"/>
            <a:ext cx="1764838" cy="1087906"/>
          </a:xfrm>
        </p:spPr>
        <p:txBody>
          <a:bodyPr vert="horz" lIns="91440" tIns="45720" rIns="91440" bIns="45720" rtlCol="0" anchor="b">
            <a:normAutofit/>
          </a:bodyPr>
          <a:lstStyle/>
          <a:p>
            <a:pPr algn="ctr"/>
            <a:r>
              <a:rPr lang="en-US" sz="2800" dirty="0" err="1">
                <a:solidFill>
                  <a:srgbClr val="0066FF"/>
                </a:solidFill>
                <a:latin typeface="Cambria" panose="02040503050406030204" pitchFamily="18" charset="0"/>
              </a:rPr>
              <a:t>SafePath</a:t>
            </a:r>
            <a:br>
              <a:rPr lang="en-US" sz="2800" dirty="0">
                <a:solidFill>
                  <a:srgbClr val="0066FF"/>
                </a:solidFill>
                <a:latin typeface="Cambria" panose="02040503050406030204" pitchFamily="18" charset="0"/>
              </a:rPr>
            </a:br>
            <a:r>
              <a:rPr lang="en-US" sz="2800" dirty="0">
                <a:solidFill>
                  <a:srgbClr val="0066FF"/>
                </a:solidFill>
                <a:latin typeface="Cambria" panose="02040503050406030204" pitchFamily="18" charset="0"/>
              </a:rPr>
              <a:t>Use Case</a:t>
            </a:r>
          </a:p>
        </p:txBody>
      </p:sp>
    </p:spTree>
    <p:extLst>
      <p:ext uri="{BB962C8B-B14F-4D97-AF65-F5344CB8AC3E}">
        <p14:creationId xmlns:p14="http://schemas.microsoft.com/office/powerpoint/2010/main" val="2930047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6" name="Straight Connector 13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33" name="Rectangle 13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A7D500-24D1-CA82-A956-065934D1F579}"/>
              </a:ext>
            </a:extLst>
          </p:cNvPr>
          <p:cNvSpPr>
            <a:spLocks noGrp="1"/>
          </p:cNvSpPr>
          <p:nvPr>
            <p:ph type="title"/>
          </p:nvPr>
        </p:nvSpPr>
        <p:spPr>
          <a:xfrm>
            <a:off x="687212" y="1720997"/>
            <a:ext cx="3455374" cy="2249832"/>
          </a:xfrm>
        </p:spPr>
        <p:txBody>
          <a:bodyPr vert="horz" lIns="91440" tIns="45720" rIns="91440" bIns="45720" rtlCol="0" anchor="b">
            <a:normAutofit/>
          </a:bodyPr>
          <a:lstStyle/>
          <a:p>
            <a:r>
              <a:rPr lang="en-US" sz="3600" dirty="0">
                <a:solidFill>
                  <a:srgbClr val="0066FF"/>
                </a:solidFill>
              </a:rPr>
              <a:t>Experimental Setup</a:t>
            </a:r>
          </a:p>
        </p:txBody>
      </p:sp>
      <p:cxnSp>
        <p:nvCxnSpPr>
          <p:cNvPr id="134" name="Straight Connector 133">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Content Placeholder 5" descr="A diagram of a software project&#10;&#10;AI-generated content may be incorrect.">
            <a:extLst>
              <a:ext uri="{FF2B5EF4-FFF2-40B4-BE49-F238E27FC236}">
                <a16:creationId xmlns:a16="http://schemas.microsoft.com/office/drawing/2014/main" id="{8C0E714A-6D8A-6596-505D-3101AC142799}"/>
              </a:ext>
            </a:extLst>
          </p:cNvPr>
          <p:cNvPicPr>
            <a:picLocks noGrp="1" noChangeAspect="1"/>
          </p:cNvPicPr>
          <p:nvPr>
            <p:ph idx="1"/>
          </p:nvPr>
        </p:nvPicPr>
        <p:blipFill>
          <a:blip r:embed="rId2"/>
          <a:stretch>
            <a:fillRect/>
          </a:stretch>
        </p:blipFill>
        <p:spPr>
          <a:xfrm>
            <a:off x="4660900" y="0"/>
            <a:ext cx="6576568" cy="6476994"/>
          </a:xfrm>
          <a:prstGeom prst="rect">
            <a:avLst/>
          </a:prstGeom>
        </p:spPr>
      </p:pic>
    </p:spTree>
    <p:extLst>
      <p:ext uri="{BB962C8B-B14F-4D97-AF65-F5344CB8AC3E}">
        <p14:creationId xmlns:p14="http://schemas.microsoft.com/office/powerpoint/2010/main" val="300050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0D551-4312-2F5C-981B-E69FBCBBEDD8}"/>
              </a:ext>
            </a:extLst>
          </p:cNvPr>
          <p:cNvSpPr>
            <a:spLocks noGrp="1"/>
          </p:cNvSpPr>
          <p:nvPr>
            <p:ph type="title"/>
          </p:nvPr>
        </p:nvSpPr>
        <p:spPr>
          <a:xfrm>
            <a:off x="8625915" y="1006933"/>
            <a:ext cx="2982141" cy="2643264"/>
          </a:xfrm>
        </p:spPr>
        <p:txBody>
          <a:bodyPr vert="horz" lIns="91440" tIns="45720" rIns="91440" bIns="45720" rtlCol="0" anchor="b">
            <a:normAutofit/>
          </a:bodyPr>
          <a:lstStyle/>
          <a:p>
            <a:r>
              <a:rPr lang="en-IE" sz="3600" dirty="0">
                <a:solidFill>
                  <a:srgbClr val="0066FF"/>
                </a:solidFill>
                <a:latin typeface="Cambria" panose="02040503050406030204" pitchFamily="18" charset="0"/>
              </a:rPr>
              <a:t>Evaluation Structure – Mind map</a:t>
            </a:r>
            <a:endParaRPr lang="en-US" sz="3600" dirty="0">
              <a:solidFill>
                <a:srgbClr val="0066FF"/>
              </a:solidFill>
              <a:latin typeface="Cambria" panose="02040503050406030204" pitchFamily="18" charset="0"/>
            </a:endParaRPr>
          </a:p>
        </p:txBody>
      </p:sp>
      <p:pic>
        <p:nvPicPr>
          <p:cNvPr id="5" name="Content Placeholder 4">
            <a:extLst>
              <a:ext uri="{FF2B5EF4-FFF2-40B4-BE49-F238E27FC236}">
                <a16:creationId xmlns:a16="http://schemas.microsoft.com/office/drawing/2014/main" id="{AF9BD83F-C6D1-B22A-3334-EB64AECE3E98}"/>
              </a:ext>
            </a:extLst>
          </p:cNvPr>
          <p:cNvPicPr>
            <a:picLocks noGrp="1" noChangeAspect="1"/>
          </p:cNvPicPr>
          <p:nvPr>
            <p:ph idx="1"/>
          </p:nvPr>
        </p:nvPicPr>
        <p:blipFill>
          <a:blip r:embed="rId2"/>
          <a:stretch/>
        </p:blipFill>
        <p:spPr>
          <a:xfrm>
            <a:off x="713231" y="150172"/>
            <a:ext cx="6210207" cy="6411373"/>
          </a:xfrm>
          <a:prstGeom prst="rect">
            <a:avLst/>
          </a:prstGeom>
        </p:spPr>
      </p:pic>
      <p:cxnSp>
        <p:nvCxnSpPr>
          <p:cNvPr id="14" name="Straight Connector 13">
            <a:extLst>
              <a:ext uri="{FF2B5EF4-FFF2-40B4-BE49-F238E27FC236}">
                <a16:creationId xmlns:a16="http://schemas.microsoft.com/office/drawing/2014/main" id="{87534CB3-4CA5-DDD2-D519-C4A714A689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16943" y="399919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10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4AC97-673E-2288-028E-B7B5E774A770}"/>
              </a:ext>
            </a:extLst>
          </p:cNvPr>
          <p:cNvSpPr>
            <a:spLocks noGrp="1"/>
          </p:cNvSpPr>
          <p:nvPr>
            <p:ph type="title"/>
          </p:nvPr>
        </p:nvSpPr>
        <p:spPr>
          <a:xfrm>
            <a:off x="640080" y="1434438"/>
            <a:ext cx="2983229" cy="2612976"/>
          </a:xfrm>
        </p:spPr>
        <p:txBody>
          <a:bodyPr vert="horz" lIns="91440" tIns="45720" rIns="91440" bIns="45720" rtlCol="0" anchor="t">
            <a:normAutofit/>
          </a:bodyPr>
          <a:lstStyle/>
          <a:p>
            <a:r>
              <a:rPr lang="en-US" sz="5400"/>
              <a:t>Q &amp; A</a:t>
            </a:r>
          </a:p>
        </p:txBody>
      </p:sp>
      <p:sp>
        <p:nvSpPr>
          <p:cNvPr id="3" name="Content Placeholder 2">
            <a:extLst>
              <a:ext uri="{FF2B5EF4-FFF2-40B4-BE49-F238E27FC236}">
                <a16:creationId xmlns:a16="http://schemas.microsoft.com/office/drawing/2014/main" id="{539BDE38-D239-4806-77C2-3D18CBA815AC}"/>
              </a:ext>
            </a:extLst>
          </p:cNvPr>
          <p:cNvSpPr>
            <a:spLocks noGrp="1"/>
          </p:cNvSpPr>
          <p:nvPr>
            <p:ph idx="1"/>
          </p:nvPr>
        </p:nvSpPr>
        <p:spPr>
          <a:xfrm>
            <a:off x="640080" y="4130979"/>
            <a:ext cx="3589020" cy="1160231"/>
          </a:xfrm>
        </p:spPr>
        <p:txBody>
          <a:bodyPr vert="horz" lIns="91440" tIns="45720" rIns="91440" bIns="45720" rtlCol="0" anchor="b">
            <a:noAutofit/>
          </a:bodyPr>
          <a:lstStyle/>
          <a:p>
            <a:pPr marL="0" indent="0">
              <a:lnSpc>
                <a:spcPct val="130000"/>
              </a:lnSpc>
              <a:buNone/>
            </a:pPr>
            <a:r>
              <a:rPr lang="en-US" sz="4000" b="1" cap="all" spc="300"/>
              <a:t>Thank you</a:t>
            </a:r>
          </a:p>
        </p:txBody>
      </p:sp>
      <p:pic>
        <p:nvPicPr>
          <p:cNvPr id="4" name="Picture 3" descr="A close-up of blue and white shapes&#10;&#10;AI-generated content may be incorrect.">
            <a:extLst>
              <a:ext uri="{FF2B5EF4-FFF2-40B4-BE49-F238E27FC236}">
                <a16:creationId xmlns:a16="http://schemas.microsoft.com/office/drawing/2014/main" id="{B581101D-133D-460D-837E-D446ECD3B7FE}"/>
              </a:ext>
            </a:extLst>
          </p:cNvPr>
          <p:cNvPicPr>
            <a:picLocks noChangeAspect="1"/>
          </p:cNvPicPr>
          <p:nvPr/>
        </p:nvPicPr>
        <p:blipFill>
          <a:blip r:embed="rId2"/>
          <a:srcRect l="9091" t="7870" b="1221"/>
          <a:stretch>
            <a:fillRect/>
          </a:stretch>
        </p:blipFill>
        <p:spPr>
          <a:xfrm>
            <a:off x="4229100" y="1348719"/>
            <a:ext cx="7290648" cy="4100990"/>
          </a:xfrm>
          <a:prstGeom prst="rect">
            <a:avLst/>
          </a:prstGeom>
        </p:spPr>
      </p:pic>
      <p:cxnSp>
        <p:nvCxnSpPr>
          <p:cNvPr id="13" name="Straight Connector 12">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82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54D2D-2908-A0A5-A2F7-DB89149E73C9}"/>
              </a:ext>
            </a:extLst>
          </p:cNvPr>
          <p:cNvSpPr>
            <a:spLocks noGrp="1"/>
          </p:cNvSpPr>
          <p:nvPr>
            <p:ph type="ctrTitle"/>
          </p:nvPr>
        </p:nvSpPr>
        <p:spPr>
          <a:xfrm>
            <a:off x="1336010" y="4670476"/>
            <a:ext cx="9549183" cy="839965"/>
          </a:xfrm>
        </p:spPr>
        <p:txBody>
          <a:bodyPr anchor="b">
            <a:noAutofit/>
          </a:bodyPr>
          <a:lstStyle/>
          <a:p>
            <a:pPr algn="ctr">
              <a:lnSpc>
                <a:spcPct val="90000"/>
              </a:lnSpc>
            </a:pPr>
            <a:r>
              <a:rPr lang="en-US" sz="3600" dirty="0">
                <a:solidFill>
                  <a:srgbClr val="0066FF"/>
                </a:solidFill>
                <a:latin typeface="Cambria" panose="02040503050406030204" pitchFamily="18" charset="0"/>
              </a:rPr>
              <a:t>Phase #1 - Research Phase</a:t>
            </a:r>
          </a:p>
        </p:txBody>
      </p:sp>
      <p:pic>
        <p:nvPicPr>
          <p:cNvPr id="6" name="Picture 5" descr="A magnifying glass with icons and symbols&#10;&#10;AI-generated content may be incorrect.">
            <a:extLst>
              <a:ext uri="{FF2B5EF4-FFF2-40B4-BE49-F238E27FC236}">
                <a16:creationId xmlns:a16="http://schemas.microsoft.com/office/drawing/2014/main" id="{0BA55B8C-FF4E-F22F-995D-ABFAC5244C6A}"/>
              </a:ext>
            </a:extLst>
          </p:cNvPr>
          <p:cNvPicPr>
            <a:picLocks noChangeAspect="1"/>
          </p:cNvPicPr>
          <p:nvPr/>
        </p:nvPicPr>
        <p:blipFill>
          <a:blip r:embed="rId2"/>
          <a:srcRect t="22095" r="-3" b="15576"/>
          <a:stretch>
            <a:fillRect/>
          </a:stretch>
        </p:blipFill>
        <p:spPr>
          <a:xfrm>
            <a:off x="984251" y="1066794"/>
            <a:ext cx="5108575" cy="3184067"/>
          </a:xfrm>
          <a:prstGeom prst="rect">
            <a:avLst/>
          </a:prstGeom>
        </p:spPr>
      </p:pic>
      <p:pic>
        <p:nvPicPr>
          <p:cNvPr id="4" name="Picture 3" descr="A close-up of blue and white shapes&#10;&#10;AI-generated content may be incorrect.">
            <a:extLst>
              <a:ext uri="{FF2B5EF4-FFF2-40B4-BE49-F238E27FC236}">
                <a16:creationId xmlns:a16="http://schemas.microsoft.com/office/drawing/2014/main" id="{38943CA3-9D15-59BA-9CF6-56C53B1A0EB1}"/>
              </a:ext>
            </a:extLst>
          </p:cNvPr>
          <p:cNvPicPr>
            <a:picLocks noChangeAspect="1"/>
          </p:cNvPicPr>
          <p:nvPr/>
        </p:nvPicPr>
        <p:blipFill>
          <a:blip r:embed="rId3"/>
          <a:srcRect r="14506" b="-2"/>
          <a:stretch>
            <a:fillRect/>
          </a:stretch>
        </p:blipFill>
        <p:spPr>
          <a:xfrm>
            <a:off x="6099175" y="1066799"/>
            <a:ext cx="5101240" cy="3356395"/>
          </a:xfrm>
          <a:prstGeom prst="rect">
            <a:avLst/>
          </a:prstGeom>
        </p:spPr>
      </p:pic>
      <p:cxnSp>
        <p:nvCxnSpPr>
          <p:cNvPr id="13" name="Straight Connector 12">
            <a:extLst>
              <a:ext uri="{FF2B5EF4-FFF2-40B4-BE49-F238E27FC236}">
                <a16:creationId xmlns:a16="http://schemas.microsoft.com/office/drawing/2014/main" id="{84EE7F79-08E8-405E-9B6D-B1560F3484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4423199"/>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14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B65DE-8D3B-387E-BDE4-3B39E022339F}"/>
              </a:ext>
            </a:extLst>
          </p:cNvPr>
          <p:cNvSpPr>
            <a:spLocks noGrp="1"/>
          </p:cNvSpPr>
          <p:nvPr>
            <p:ph type="title"/>
          </p:nvPr>
        </p:nvSpPr>
        <p:spPr>
          <a:xfrm>
            <a:off x="640080" y="4314404"/>
            <a:ext cx="4101509" cy="1638721"/>
          </a:xfrm>
        </p:spPr>
        <p:txBody>
          <a:bodyPr anchor="b">
            <a:normAutofit/>
          </a:bodyPr>
          <a:lstStyle/>
          <a:p>
            <a:r>
              <a:rPr lang="en-US" dirty="0">
                <a:solidFill>
                  <a:srgbClr val="0066FF"/>
                </a:solidFill>
                <a:latin typeface="Cambria" panose="02040503050406030204" pitchFamily="18" charset="0"/>
              </a:rPr>
              <a:t>Functional Requirements</a:t>
            </a:r>
          </a:p>
        </p:txBody>
      </p:sp>
      <p:pic>
        <p:nvPicPr>
          <p:cNvPr id="4" name="Graphic 3" descr="Cycling">
            <a:extLst>
              <a:ext uri="{FF2B5EF4-FFF2-40B4-BE49-F238E27FC236}">
                <a16:creationId xmlns:a16="http://schemas.microsoft.com/office/drawing/2014/main" id="{F61AFF09-DF87-1329-2CA1-30205C9BD2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163" y="981945"/>
            <a:ext cx="2057575" cy="2057575"/>
          </a:xfrm>
          <a:prstGeom prst="rect">
            <a:avLst/>
          </a:prstGeom>
        </p:spPr>
      </p:pic>
      <p:pic>
        <p:nvPicPr>
          <p:cNvPr id="7" name="Graphic 6" descr="Walk">
            <a:extLst>
              <a:ext uri="{FF2B5EF4-FFF2-40B4-BE49-F238E27FC236}">
                <a16:creationId xmlns:a16="http://schemas.microsoft.com/office/drawing/2014/main" id="{6D8356D5-FEE7-88CB-FD5C-8BFAF35D80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31876" y="2010732"/>
            <a:ext cx="2057575" cy="2057575"/>
          </a:xfrm>
          <a:prstGeom prst="rect">
            <a:avLst/>
          </a:prstGeom>
        </p:spPr>
      </p:pic>
      <p:cxnSp>
        <p:nvCxnSpPr>
          <p:cNvPr id="26" name="Straight Connector 25">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629136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D2B948-4B2C-5AC4-2340-2C78BFD65146}"/>
              </a:ext>
            </a:extLst>
          </p:cNvPr>
          <p:cNvSpPr>
            <a:spLocks noGrp="1"/>
          </p:cNvSpPr>
          <p:nvPr>
            <p:ph idx="1"/>
          </p:nvPr>
        </p:nvSpPr>
        <p:spPr>
          <a:xfrm>
            <a:off x="4741590" y="960119"/>
            <a:ext cx="6789420" cy="5337797"/>
          </a:xfrm>
        </p:spPr>
        <p:txBody>
          <a:bodyPr anchor="t">
            <a:noAutofit/>
          </a:bodyPr>
          <a:lstStyle/>
          <a:p>
            <a:pPr>
              <a:lnSpc>
                <a:spcPct val="100000"/>
              </a:lnSpc>
            </a:pPr>
            <a:r>
              <a:rPr lang="en-IE" sz="2800" dirty="0">
                <a:latin typeface="Cambria" panose="02040503050406030204" pitchFamily="18" charset="0"/>
              </a:rPr>
              <a:t>Search walking &amp; cycling routes with fastest + safest options</a:t>
            </a:r>
          </a:p>
          <a:p>
            <a:pPr>
              <a:lnSpc>
                <a:spcPct val="100000"/>
              </a:lnSpc>
            </a:pPr>
            <a:r>
              <a:rPr lang="en-IE" sz="2800" dirty="0">
                <a:latin typeface="Cambria" panose="02040503050406030204" pitchFamily="18" charset="0"/>
              </a:rPr>
              <a:t>Find a buddy travelling a similar route</a:t>
            </a:r>
          </a:p>
          <a:p>
            <a:pPr>
              <a:lnSpc>
                <a:spcPct val="100000"/>
              </a:lnSpc>
            </a:pPr>
            <a:r>
              <a:rPr lang="en-IE" sz="2800" dirty="0">
                <a:latin typeface="Cambria" panose="02040503050406030204" pitchFamily="18" charset="0"/>
              </a:rPr>
              <a:t>Sign up / log in, with securely saved credentials</a:t>
            </a:r>
          </a:p>
          <a:p>
            <a:pPr>
              <a:lnSpc>
                <a:spcPct val="100000"/>
              </a:lnSpc>
            </a:pPr>
            <a:r>
              <a:rPr lang="en-IE" sz="2800" dirty="0">
                <a:latin typeface="Cambria" panose="02040503050406030204" pitchFamily="18" charset="0"/>
              </a:rPr>
              <a:t>Report issues or incidents along the route</a:t>
            </a:r>
          </a:p>
          <a:p>
            <a:pPr>
              <a:lnSpc>
                <a:spcPct val="100000"/>
              </a:lnSpc>
            </a:pPr>
            <a:r>
              <a:rPr lang="en-IE" sz="2800" dirty="0">
                <a:latin typeface="Cambria" panose="02040503050406030204" pitchFamily="18" charset="0"/>
              </a:rPr>
              <a:t>See secure bike parking near destinations and along routes</a:t>
            </a:r>
          </a:p>
          <a:p>
            <a:pPr>
              <a:lnSpc>
                <a:spcPct val="100000"/>
              </a:lnSpc>
            </a:pPr>
            <a:r>
              <a:rPr lang="en-IE" sz="2800" dirty="0">
                <a:latin typeface="Cambria" panose="02040503050406030204" pitchFamily="18" charset="0"/>
              </a:rPr>
              <a:t>Save preferences &amp; favourites (e.g. avoid dark streets, prefer bike lanes)</a:t>
            </a:r>
          </a:p>
        </p:txBody>
      </p:sp>
    </p:spTree>
    <p:extLst>
      <p:ext uri="{BB962C8B-B14F-4D97-AF65-F5344CB8AC3E}">
        <p14:creationId xmlns:p14="http://schemas.microsoft.com/office/powerpoint/2010/main" val="2918306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F1F350-DE29-8278-F4C1-FBE16918518B}"/>
              </a:ext>
            </a:extLst>
          </p:cNvPr>
          <p:cNvSpPr>
            <a:spLocks noGrp="1"/>
          </p:cNvSpPr>
          <p:nvPr>
            <p:ph type="title"/>
          </p:nvPr>
        </p:nvSpPr>
        <p:spPr>
          <a:xfrm>
            <a:off x="640080" y="914399"/>
            <a:ext cx="2758213" cy="4160520"/>
          </a:xfrm>
        </p:spPr>
        <p:txBody>
          <a:bodyPr anchor="t">
            <a:normAutofit/>
          </a:bodyPr>
          <a:lstStyle/>
          <a:p>
            <a:r>
              <a:rPr lang="en-US" sz="2800" dirty="0">
                <a:solidFill>
                  <a:srgbClr val="0066FF"/>
                </a:solidFill>
                <a:latin typeface="Cambria" panose="02040503050406030204" pitchFamily="18" charset="0"/>
              </a:rPr>
              <a:t>Non-Functional Requirements</a:t>
            </a:r>
          </a:p>
        </p:txBody>
      </p:sp>
      <p:cxnSp>
        <p:nvCxnSpPr>
          <p:cNvPr id="11" name="Straight Connector 10">
            <a:extLst>
              <a:ext uri="{FF2B5EF4-FFF2-40B4-BE49-F238E27FC236}">
                <a16:creationId xmlns:a16="http://schemas.microsoft.com/office/drawing/2014/main" id="{05ADA91C-AD52-A530-A898-AD6E698745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8D7DDB2-A00D-5764-E522-8E2213A4DFD3}"/>
              </a:ext>
            </a:extLst>
          </p:cNvPr>
          <p:cNvGraphicFramePr>
            <a:graphicFrameLocks noGrp="1"/>
          </p:cNvGraphicFramePr>
          <p:nvPr>
            <p:ph idx="1"/>
            <p:extLst>
              <p:ext uri="{D42A27DB-BD31-4B8C-83A1-F6EECF244321}">
                <p14:modId xmlns:p14="http://schemas.microsoft.com/office/powerpoint/2010/main" val="2949161606"/>
              </p:ext>
            </p:extLst>
          </p:nvPr>
        </p:nvGraphicFramePr>
        <p:xfrm>
          <a:off x="3684896" y="891606"/>
          <a:ext cx="7834852" cy="5111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473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42DC8A-D39C-5A5A-9EFD-29D14819F585}"/>
              </a:ext>
            </a:extLst>
          </p:cNvPr>
          <p:cNvPicPr>
            <a:picLocks noGrp="1" noChangeAspect="1"/>
          </p:cNvPicPr>
          <p:nvPr>
            <p:ph idx="1"/>
          </p:nvPr>
        </p:nvPicPr>
        <p:blipFill>
          <a:blip r:embed="rId2"/>
          <a:stretch>
            <a:fillRect/>
          </a:stretch>
        </p:blipFill>
        <p:spPr>
          <a:xfrm>
            <a:off x="0" y="117987"/>
            <a:ext cx="12192000" cy="6740013"/>
          </a:xfrm>
          <a:prstGeom prst="rect">
            <a:avLst/>
          </a:prstGeom>
        </p:spPr>
      </p:pic>
      <p:sp>
        <p:nvSpPr>
          <p:cNvPr id="6" name="Title 1">
            <a:extLst>
              <a:ext uri="{FF2B5EF4-FFF2-40B4-BE49-F238E27FC236}">
                <a16:creationId xmlns:a16="http://schemas.microsoft.com/office/drawing/2014/main" id="{72510752-D394-3CE0-0C06-71136953AAC3}"/>
              </a:ext>
            </a:extLst>
          </p:cNvPr>
          <p:cNvSpPr>
            <a:spLocks noGrp="1"/>
          </p:cNvSpPr>
          <p:nvPr>
            <p:ph type="title"/>
          </p:nvPr>
        </p:nvSpPr>
        <p:spPr>
          <a:xfrm>
            <a:off x="225743" y="283455"/>
            <a:ext cx="3387611" cy="1097280"/>
          </a:xfrm>
        </p:spPr>
        <p:txBody>
          <a:bodyPr>
            <a:normAutofit/>
          </a:bodyPr>
          <a:lstStyle/>
          <a:p>
            <a:r>
              <a:rPr lang="en-GB" dirty="0">
                <a:solidFill>
                  <a:srgbClr val="0066FF"/>
                </a:solidFill>
                <a:latin typeface="Cambria" panose="02040503050406030204" pitchFamily="18" charset="0"/>
                <a:ea typeface="Calibri"/>
                <a:cs typeface="Calibri"/>
              </a:rPr>
              <a:t>Concept Map</a:t>
            </a:r>
          </a:p>
        </p:txBody>
      </p:sp>
    </p:spTree>
    <p:extLst>
      <p:ext uri="{BB962C8B-B14F-4D97-AF65-F5344CB8AC3E}">
        <p14:creationId xmlns:p14="http://schemas.microsoft.com/office/powerpoint/2010/main" val="210202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407C-F64D-A63E-456B-EC4D8CB6D6C3}"/>
              </a:ext>
            </a:extLst>
          </p:cNvPr>
          <p:cNvSpPr>
            <a:spLocks noGrp="1"/>
          </p:cNvSpPr>
          <p:nvPr>
            <p:ph type="title"/>
          </p:nvPr>
        </p:nvSpPr>
        <p:spPr>
          <a:xfrm>
            <a:off x="561938" y="271222"/>
            <a:ext cx="10890929" cy="1097280"/>
          </a:xfrm>
        </p:spPr>
        <p:txBody>
          <a:bodyPr>
            <a:normAutofit/>
          </a:bodyPr>
          <a:lstStyle/>
          <a:p>
            <a:r>
              <a:rPr lang="en-US" sz="3200" dirty="0">
                <a:solidFill>
                  <a:srgbClr val="0066FF"/>
                </a:solidFill>
                <a:latin typeface="Cambria" panose="02040503050406030204" pitchFamily="18" charset="0"/>
                <a:ea typeface="Calibri"/>
                <a:cs typeface="Calibri"/>
              </a:rPr>
              <a:t>Research Mapping &amp; Business Requirements</a:t>
            </a:r>
            <a:endParaRPr lang="en-US" sz="3200" dirty="0">
              <a:solidFill>
                <a:srgbClr val="0066FF"/>
              </a:solidFill>
              <a:latin typeface="Cambria" panose="02040503050406030204" pitchFamily="18" charset="0"/>
            </a:endParaRPr>
          </a:p>
        </p:txBody>
      </p:sp>
      <p:pic>
        <p:nvPicPr>
          <p:cNvPr id="12" name="Content Placeholder 8" descr="A table with green ticks&#10;&#10;AI-generated content may be incorrect.">
            <a:extLst>
              <a:ext uri="{FF2B5EF4-FFF2-40B4-BE49-F238E27FC236}">
                <a16:creationId xmlns:a16="http://schemas.microsoft.com/office/drawing/2014/main" id="{99F9F729-FF58-0EFD-01B9-08B9140FCC59}"/>
              </a:ext>
            </a:extLst>
          </p:cNvPr>
          <p:cNvPicPr>
            <a:picLocks noGrp="1" noChangeAspect="1"/>
          </p:cNvPicPr>
          <p:nvPr>
            <p:ph idx="1"/>
          </p:nvPr>
        </p:nvPicPr>
        <p:blipFill>
          <a:blip r:embed="rId3"/>
          <a:stretch>
            <a:fillRect/>
          </a:stretch>
        </p:blipFill>
        <p:spPr>
          <a:xfrm>
            <a:off x="519774" y="1811501"/>
            <a:ext cx="11374462" cy="3778137"/>
          </a:xfrm>
        </p:spPr>
      </p:pic>
    </p:spTree>
    <p:extLst>
      <p:ext uri="{BB962C8B-B14F-4D97-AF65-F5344CB8AC3E}">
        <p14:creationId xmlns:p14="http://schemas.microsoft.com/office/powerpoint/2010/main" val="187310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30814-4570-A508-1174-3E70CB388A55}"/>
              </a:ext>
            </a:extLst>
          </p:cNvPr>
          <p:cNvSpPr>
            <a:spLocks noGrp="1"/>
          </p:cNvSpPr>
          <p:nvPr>
            <p:ph type="title"/>
          </p:nvPr>
        </p:nvSpPr>
        <p:spPr>
          <a:xfrm>
            <a:off x="340215" y="434949"/>
            <a:ext cx="3938093" cy="881983"/>
          </a:xfrm>
        </p:spPr>
        <p:txBody>
          <a:bodyPr vert="horz" lIns="91440" tIns="45720" rIns="91440" bIns="45720" rtlCol="0" anchor="b">
            <a:normAutofit/>
          </a:bodyPr>
          <a:lstStyle/>
          <a:p>
            <a:pPr algn="ctr">
              <a:lnSpc>
                <a:spcPct val="90000"/>
              </a:lnSpc>
            </a:pPr>
            <a:r>
              <a:rPr lang="en-US" sz="3600" dirty="0">
                <a:solidFill>
                  <a:srgbClr val="0066FF"/>
                </a:solidFill>
                <a:latin typeface="Cambria" panose="02040503050406030204" pitchFamily="18" charset="0"/>
                <a:ea typeface="Calibri"/>
                <a:cs typeface="Calibri"/>
              </a:rPr>
              <a:t>Field Research</a:t>
            </a:r>
          </a:p>
        </p:txBody>
      </p:sp>
      <p:pic>
        <p:nvPicPr>
          <p:cNvPr id="4" name="Content Placeholder 3">
            <a:extLst>
              <a:ext uri="{FF2B5EF4-FFF2-40B4-BE49-F238E27FC236}">
                <a16:creationId xmlns:a16="http://schemas.microsoft.com/office/drawing/2014/main" id="{3467E1A0-2E2C-D5E7-4FCE-2DA217D87243}"/>
              </a:ext>
            </a:extLst>
          </p:cNvPr>
          <p:cNvPicPr>
            <a:picLocks noGrp="1" noChangeAspect="1"/>
          </p:cNvPicPr>
          <p:nvPr>
            <p:ph idx="1"/>
          </p:nvPr>
        </p:nvPicPr>
        <p:blipFill>
          <a:blip r:embed="rId2"/>
          <a:stretch>
            <a:fillRect/>
          </a:stretch>
        </p:blipFill>
        <p:spPr>
          <a:xfrm>
            <a:off x="7416785" y="3421919"/>
            <a:ext cx="4170367" cy="2640399"/>
          </a:xfrm>
          <a:prstGeom prst="rect">
            <a:avLst/>
          </a:prstGeom>
        </p:spPr>
      </p:pic>
      <p:pic>
        <p:nvPicPr>
          <p:cNvPr id="6" name="Picture 5">
            <a:extLst>
              <a:ext uri="{FF2B5EF4-FFF2-40B4-BE49-F238E27FC236}">
                <a16:creationId xmlns:a16="http://schemas.microsoft.com/office/drawing/2014/main" id="{F975EED6-AD10-7549-3AE7-5DB664EBB668}"/>
              </a:ext>
            </a:extLst>
          </p:cNvPr>
          <p:cNvPicPr>
            <a:picLocks noChangeAspect="1"/>
          </p:cNvPicPr>
          <p:nvPr/>
        </p:nvPicPr>
        <p:blipFill>
          <a:blip r:embed="rId3"/>
          <a:stretch>
            <a:fillRect/>
          </a:stretch>
        </p:blipFill>
        <p:spPr>
          <a:xfrm>
            <a:off x="336123" y="2927861"/>
            <a:ext cx="6915704" cy="3137162"/>
          </a:xfrm>
          <a:prstGeom prst="rect">
            <a:avLst/>
          </a:prstGeom>
        </p:spPr>
      </p:pic>
      <p:pic>
        <p:nvPicPr>
          <p:cNvPr id="8" name="Picture 7" descr="A graph with numbers and text&#10;&#10;AI-generated content may be incorrect.">
            <a:extLst>
              <a:ext uri="{FF2B5EF4-FFF2-40B4-BE49-F238E27FC236}">
                <a16:creationId xmlns:a16="http://schemas.microsoft.com/office/drawing/2014/main" id="{85B53BE3-B243-F82D-2E1A-1ADEA294AAC6}"/>
              </a:ext>
            </a:extLst>
          </p:cNvPr>
          <p:cNvPicPr>
            <a:picLocks noChangeAspect="1"/>
          </p:cNvPicPr>
          <p:nvPr/>
        </p:nvPicPr>
        <p:blipFill>
          <a:blip r:embed="rId4"/>
          <a:stretch>
            <a:fillRect/>
          </a:stretch>
        </p:blipFill>
        <p:spPr>
          <a:xfrm>
            <a:off x="6137358" y="610672"/>
            <a:ext cx="5417680" cy="2291480"/>
          </a:xfrm>
          <a:prstGeom prst="rect">
            <a:avLst/>
          </a:prstGeom>
        </p:spPr>
      </p:pic>
      <p:cxnSp>
        <p:nvCxnSpPr>
          <p:cNvPr id="18" name="Straight Connector 17">
            <a:extLst>
              <a:ext uri="{FF2B5EF4-FFF2-40B4-BE49-F238E27FC236}">
                <a16:creationId xmlns:a16="http://schemas.microsoft.com/office/drawing/2014/main" id="{926090AB-1BA6-EA11-E390-598B3C51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4218" y="6271680"/>
            <a:ext cx="1020470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12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C59D-8C54-5726-969E-D4FF1FA1DFE8}"/>
              </a:ext>
            </a:extLst>
          </p:cNvPr>
          <p:cNvSpPr>
            <a:spLocks noGrp="1"/>
          </p:cNvSpPr>
          <p:nvPr>
            <p:ph type="title"/>
          </p:nvPr>
        </p:nvSpPr>
        <p:spPr/>
        <p:txBody>
          <a:bodyPr>
            <a:normAutofit/>
          </a:bodyPr>
          <a:lstStyle/>
          <a:p>
            <a:r>
              <a:rPr lang="en-US" sz="3600" dirty="0">
                <a:solidFill>
                  <a:srgbClr val="0066FF"/>
                </a:solidFill>
                <a:latin typeface="Cambria" panose="02040503050406030204" pitchFamily="18" charset="0"/>
              </a:rPr>
              <a:t>Field Research</a:t>
            </a:r>
          </a:p>
        </p:txBody>
      </p:sp>
      <p:pic>
        <p:nvPicPr>
          <p:cNvPr id="4" name="Content Placeholder 3" descr="A graph of different colored bars&#10;&#10;AI-generated content may be incorrect.">
            <a:extLst>
              <a:ext uri="{FF2B5EF4-FFF2-40B4-BE49-F238E27FC236}">
                <a16:creationId xmlns:a16="http://schemas.microsoft.com/office/drawing/2014/main" id="{EA3FDE22-FF2A-BF53-1B26-BA2D5CD8C307}"/>
              </a:ext>
            </a:extLst>
          </p:cNvPr>
          <p:cNvPicPr>
            <a:picLocks noGrp="1" noChangeAspect="1"/>
          </p:cNvPicPr>
          <p:nvPr>
            <p:ph idx="1"/>
          </p:nvPr>
        </p:nvPicPr>
        <p:blipFill>
          <a:blip r:embed="rId2"/>
          <a:stretch>
            <a:fillRect/>
          </a:stretch>
        </p:blipFill>
        <p:spPr>
          <a:xfrm>
            <a:off x="6057401" y="2976978"/>
            <a:ext cx="6134966" cy="2515466"/>
          </a:xfrm>
          <a:prstGeom prst="rect">
            <a:avLst/>
          </a:prstGeom>
        </p:spPr>
      </p:pic>
      <p:pic>
        <p:nvPicPr>
          <p:cNvPr id="5" name="Picture 4" descr="A graph of different colored bars&#10;&#10;AI-generated content may be incorrect.">
            <a:extLst>
              <a:ext uri="{FF2B5EF4-FFF2-40B4-BE49-F238E27FC236}">
                <a16:creationId xmlns:a16="http://schemas.microsoft.com/office/drawing/2014/main" id="{1139366A-0BF1-DA43-77CB-103237945EE4}"/>
              </a:ext>
            </a:extLst>
          </p:cNvPr>
          <p:cNvPicPr>
            <a:picLocks noChangeAspect="1"/>
          </p:cNvPicPr>
          <p:nvPr/>
        </p:nvPicPr>
        <p:blipFill>
          <a:blip r:embed="rId3"/>
          <a:stretch>
            <a:fillRect/>
          </a:stretch>
        </p:blipFill>
        <p:spPr>
          <a:xfrm>
            <a:off x="285750" y="2987387"/>
            <a:ext cx="5814579" cy="3090429"/>
          </a:xfrm>
          <a:prstGeom prst="rect">
            <a:avLst/>
          </a:prstGeom>
        </p:spPr>
      </p:pic>
      <p:pic>
        <p:nvPicPr>
          <p:cNvPr id="6" name="Picture 5" descr="A graph with numbers and text&#10;&#10;AI-generated content may be incorrect.">
            <a:extLst>
              <a:ext uri="{FF2B5EF4-FFF2-40B4-BE49-F238E27FC236}">
                <a16:creationId xmlns:a16="http://schemas.microsoft.com/office/drawing/2014/main" id="{8B06D017-E1C6-FCA4-51A1-36B9B923B79C}"/>
              </a:ext>
            </a:extLst>
          </p:cNvPr>
          <p:cNvPicPr>
            <a:picLocks noChangeAspect="1"/>
          </p:cNvPicPr>
          <p:nvPr/>
        </p:nvPicPr>
        <p:blipFill>
          <a:blip r:embed="rId4"/>
          <a:stretch>
            <a:fillRect/>
          </a:stretch>
        </p:blipFill>
        <p:spPr>
          <a:xfrm>
            <a:off x="5678199" y="294841"/>
            <a:ext cx="6342782" cy="2683452"/>
          </a:xfrm>
          <a:prstGeom prst="rect">
            <a:avLst/>
          </a:prstGeom>
        </p:spPr>
      </p:pic>
    </p:spTree>
    <p:extLst>
      <p:ext uri="{BB962C8B-B14F-4D97-AF65-F5344CB8AC3E}">
        <p14:creationId xmlns:p14="http://schemas.microsoft.com/office/powerpoint/2010/main" val="2799990913"/>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214</TotalTime>
  <Words>747</Words>
  <Application>Microsoft Macintosh PowerPoint</Application>
  <PresentationFormat>Widescreen</PresentationFormat>
  <Paragraphs>115</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Cambria</vt:lpstr>
      <vt:lpstr>Grandview Display</vt:lpstr>
      <vt:lpstr>DashVTI</vt:lpstr>
      <vt:lpstr>Week 9 SafePath User Evaluation</vt:lpstr>
      <vt:lpstr>Project Overview</vt:lpstr>
      <vt:lpstr>Phase #1 - Research Phase</vt:lpstr>
      <vt:lpstr>Functional Requirements</vt:lpstr>
      <vt:lpstr>Non-Functional Requirements</vt:lpstr>
      <vt:lpstr>Concept Map</vt:lpstr>
      <vt:lpstr>Research Mapping &amp; Business Requirements</vt:lpstr>
      <vt:lpstr>Field Research</vt:lpstr>
      <vt:lpstr>Field Research</vt:lpstr>
      <vt:lpstr>PowerPoint Presentation</vt:lpstr>
      <vt:lpstr>PowerPoint Presentation</vt:lpstr>
      <vt:lpstr>Phase #2 - Initial Development</vt:lpstr>
      <vt:lpstr> Low Fidelity Prototype  </vt:lpstr>
      <vt:lpstr>Wireframes</vt:lpstr>
      <vt:lpstr>Medium Fidelity Prototype</vt:lpstr>
      <vt:lpstr>Prototype Interviews – Method &amp; Early Insights</vt:lpstr>
      <vt:lpstr>UX Principles &amp; Heuristic Evaluation</vt:lpstr>
      <vt:lpstr>Phase #3 – Final App &amp; Expert Review</vt:lpstr>
      <vt:lpstr>Final Application</vt:lpstr>
      <vt:lpstr>Final Application</vt:lpstr>
      <vt:lpstr>Logo Trials </vt:lpstr>
      <vt:lpstr>Expert Reviews – Key Changes from Mentor Feedback</vt:lpstr>
      <vt:lpstr>Expert Reviews – Key Changes from Mentor Feedback</vt:lpstr>
      <vt:lpstr>SafePath Use Case</vt:lpstr>
      <vt:lpstr>Experimental Setup</vt:lpstr>
      <vt:lpstr>Evaluation Structure – Mind map</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D24126339 Huda Ibrahim</dc:creator>
  <cp:lastModifiedBy>D24126339 Huda Ibrahim</cp:lastModifiedBy>
  <cp:revision>379</cp:revision>
  <dcterms:created xsi:type="dcterms:W3CDTF">2025-11-02T19:59:03Z</dcterms:created>
  <dcterms:modified xsi:type="dcterms:W3CDTF">2025-11-13T17:06:00Z</dcterms:modified>
</cp:coreProperties>
</file>